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us-ascii"/>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5" autoAdjust="0"/>
    <p:restoredTop sz="86491" autoAdjust="0"/>
  </p:normalViewPr>
  <p:slideViewPr>
    <p:cSldViewPr>
      <p:cViewPr varScale="1">
        <p:scale>
          <a:sx n="69" d="100"/>
          <a:sy n="69" d="100"/>
        </p:scale>
        <p:origin x="-4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E:\JOG\Training\Periodised%20Training%20Programm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GB" sz="1200" b="1" i="0" u="sng" strike="noStrike" baseline="0">
                <a:solidFill>
                  <a:srgbClr val="000000"/>
                </a:solidFill>
                <a:latin typeface="Arial"/>
                <a:ea typeface="Arial"/>
                <a:cs typeface="Arial"/>
              </a:defRPr>
            </a:pPr>
            <a:r>
              <a:rPr lang="en-GB"/>
              <a:t>Sample Daily and Weekly Training Loads</a:t>
            </a:r>
          </a:p>
        </c:rich>
      </c:tx>
      <c:layout>
        <c:manualLayout>
          <c:xMode val="edge"/>
          <c:yMode val="edge"/>
          <c:x val="0.23979635524282947"/>
          <c:y val="4.0358744394618833E-2"/>
        </c:manualLayout>
      </c:layout>
      <c:spPr>
        <a:noFill/>
        <a:ln w="25400">
          <a:noFill/>
        </a:ln>
      </c:spPr>
    </c:title>
    <c:plotArea>
      <c:layout>
        <c:manualLayout>
          <c:layoutTarget val="inner"/>
          <c:xMode val="edge"/>
          <c:yMode val="edge"/>
          <c:x val="0.12765979551022891"/>
          <c:y val="0.15246636771300501"/>
          <c:w val="0.74468214047633452"/>
          <c:h val="0.42878820958879232"/>
        </c:manualLayout>
      </c:layout>
      <c:barChart>
        <c:barDir val="col"/>
        <c:grouping val="clustered"/>
        <c:ser>
          <c:idx val="2"/>
          <c:order val="0"/>
          <c:tx>
            <c:v>Daily Load</c:v>
          </c:tx>
          <c:spPr>
            <a:ln w="12700">
              <a:solidFill>
                <a:srgbClr val="800080"/>
              </a:solidFill>
              <a:prstDash val="solid"/>
            </a:ln>
          </c:spPr>
          <c:cat>
            <c:multiLvlStrRef>
              <c:f>Periodisation!$S$8:$U$35</c:f>
              <c:multiLvlStrCache>
                <c:ptCount val="28"/>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lvl>
                <c:lvl>
                  <c:pt idx="0">
                    <c:v>1</c:v>
                  </c:pt>
                  <c:pt idx="7">
                    <c:v>2</c:v>
                  </c:pt>
                  <c:pt idx="14">
                    <c:v>3</c:v>
                  </c:pt>
                  <c:pt idx="21">
                    <c:v>4</c:v>
                  </c:pt>
                </c:lvl>
                <c:lvl>
                  <c:pt idx="0">
                    <c:v>634</c:v>
                  </c:pt>
                  <c:pt idx="7">
                    <c:v>662</c:v>
                  </c:pt>
                  <c:pt idx="14">
                    <c:v>701</c:v>
                  </c:pt>
                  <c:pt idx="21">
                    <c:v>556</c:v>
                  </c:pt>
                </c:lvl>
              </c:multiLvlStrCache>
            </c:multiLvlStrRef>
          </c:cat>
          <c:val>
            <c:numRef>
              <c:f>Periodisation!$V$8:$V$35</c:f>
              <c:numCache>
                <c:formatCode>0</c:formatCode>
                <c:ptCount val="28"/>
                <c:pt idx="0">
                  <c:v>96.388881230429391</c:v>
                </c:pt>
                <c:pt idx="1">
                  <c:v>121.02069753244415</c:v>
                </c:pt>
                <c:pt idx="2">
                  <c:v>84.709043072248221</c:v>
                </c:pt>
                <c:pt idx="3">
                  <c:v>121.13441474744032</c:v>
                </c:pt>
                <c:pt idx="4">
                  <c:v>90</c:v>
                </c:pt>
                <c:pt idx="5">
                  <c:v>121.22876733265477</c:v>
                </c:pt>
                <c:pt idx="6">
                  <c:v>0</c:v>
                </c:pt>
                <c:pt idx="7">
                  <c:v>145.06477946123832</c:v>
                </c:pt>
                <c:pt idx="8">
                  <c:v>139.75541070127414</c:v>
                </c:pt>
                <c:pt idx="9">
                  <c:v>112.94539076299762</c:v>
                </c:pt>
                <c:pt idx="10">
                  <c:v>97.204050033642162</c:v>
                </c:pt>
                <c:pt idx="11">
                  <c:v>90</c:v>
                </c:pt>
                <c:pt idx="12">
                  <c:v>77.052945299694656</c:v>
                </c:pt>
                <c:pt idx="13">
                  <c:v>0</c:v>
                </c:pt>
                <c:pt idx="14">
                  <c:v>73.63779954991773</c:v>
                </c:pt>
                <c:pt idx="15">
                  <c:v>96.983013866124182</c:v>
                </c:pt>
                <c:pt idx="16">
                  <c:v>121.13441474744032</c:v>
                </c:pt>
                <c:pt idx="17">
                  <c:v>128.00477619806398</c:v>
                </c:pt>
                <c:pt idx="18">
                  <c:v>136.03229104631001</c:v>
                </c:pt>
                <c:pt idx="19">
                  <c:v>145.06477946123832</c:v>
                </c:pt>
                <c:pt idx="20">
                  <c:v>0</c:v>
                </c:pt>
                <c:pt idx="21">
                  <c:v>73.63779954991773</c:v>
                </c:pt>
                <c:pt idx="22">
                  <c:v>96.983013866124182</c:v>
                </c:pt>
                <c:pt idx="23">
                  <c:v>121.13441474744032</c:v>
                </c:pt>
                <c:pt idx="24">
                  <c:v>97.204050033642162</c:v>
                </c:pt>
                <c:pt idx="25">
                  <c:v>90</c:v>
                </c:pt>
                <c:pt idx="26">
                  <c:v>77.052945299694656</c:v>
                </c:pt>
                <c:pt idx="27">
                  <c:v>0</c:v>
                </c:pt>
              </c:numCache>
            </c:numRef>
          </c:val>
        </c:ser>
        <c:axId val="38877440"/>
        <c:axId val="38892288"/>
      </c:barChart>
      <c:lineChart>
        <c:grouping val="standard"/>
        <c:ser>
          <c:idx val="1"/>
          <c:order val="1"/>
          <c:tx>
            <c:v>Weekly Load</c:v>
          </c:tx>
          <c:spPr>
            <a:ln w="12700">
              <a:solidFill>
                <a:srgbClr val="0000FF"/>
              </a:solidFill>
              <a:prstDash val="solid"/>
            </a:ln>
          </c:spPr>
          <c:marker>
            <c:symbol val="diamond"/>
            <c:size val="5"/>
            <c:spPr>
              <a:solidFill>
                <a:srgbClr val="0000FF"/>
              </a:solidFill>
              <a:ln>
                <a:solidFill>
                  <a:srgbClr val="0000FF"/>
                </a:solidFill>
                <a:prstDash val="solid"/>
              </a:ln>
            </c:spPr>
          </c:marker>
          <c:val>
            <c:numRef>
              <c:f>Periodisation!$W$8:$W$35</c:f>
              <c:numCache>
                <c:formatCode>General</c:formatCode>
                <c:ptCount val="28"/>
                <c:pt idx="3" formatCode="0">
                  <c:v>634</c:v>
                </c:pt>
                <c:pt idx="10" formatCode="0">
                  <c:v>662</c:v>
                </c:pt>
                <c:pt idx="17" formatCode="0">
                  <c:v>701</c:v>
                </c:pt>
                <c:pt idx="24" formatCode="0">
                  <c:v>556</c:v>
                </c:pt>
              </c:numCache>
            </c:numRef>
          </c:val>
        </c:ser>
        <c:marker val="1"/>
        <c:axId val="38894208"/>
        <c:axId val="38900096"/>
      </c:lineChart>
      <c:catAx>
        <c:axId val="38877440"/>
        <c:scaling>
          <c:orientation val="minMax"/>
        </c:scaling>
        <c:axPos val="b"/>
        <c:title>
          <c:tx>
            <c:rich>
              <a:bodyPr/>
              <a:lstStyle/>
              <a:p>
                <a:pPr>
                  <a:defRPr lang="en-GB" sz="1000" b="1" i="0" u="none" strike="noStrike" baseline="0">
                    <a:solidFill>
                      <a:srgbClr val="000000"/>
                    </a:solidFill>
                    <a:latin typeface="Arial"/>
                    <a:ea typeface="Arial"/>
                    <a:cs typeface="Arial"/>
                  </a:defRPr>
                </a:pPr>
                <a:r>
                  <a:rPr lang="en-GB"/>
                  <a:t>Day, Week and Weekly Load</a:t>
                </a:r>
              </a:p>
            </c:rich>
          </c:tx>
          <c:layout>
            <c:manualLayout>
              <c:xMode val="edge"/>
              <c:yMode val="edge"/>
              <c:x val="0.38493696928679805"/>
              <c:y val="0.87691215526317323"/>
            </c:manualLayout>
          </c:layout>
          <c:spPr>
            <a:noFill/>
            <a:ln w="25400">
              <a:noFill/>
            </a:ln>
          </c:spPr>
        </c:title>
        <c:numFmt formatCode="General" sourceLinked="1"/>
        <c:tickLblPos val="nextTo"/>
        <c:spPr>
          <a:ln w="3175">
            <a:solidFill>
              <a:srgbClr val="000000"/>
            </a:solidFill>
            <a:prstDash val="solid"/>
          </a:ln>
        </c:spPr>
        <c:txPr>
          <a:bodyPr rot="-5400000" vert="horz"/>
          <a:lstStyle/>
          <a:p>
            <a:pPr>
              <a:defRPr lang="en-GB" sz="1000" b="0" i="0" u="none" strike="noStrike" baseline="0">
                <a:solidFill>
                  <a:srgbClr val="000000"/>
                </a:solidFill>
                <a:latin typeface="Arial"/>
                <a:ea typeface="Arial"/>
                <a:cs typeface="Arial"/>
              </a:defRPr>
            </a:pPr>
            <a:endParaRPr lang="en-US"/>
          </a:p>
        </c:txPr>
        <c:crossAx val="38892288"/>
        <c:crosses val="autoZero"/>
        <c:auto val="1"/>
        <c:lblAlgn val="ctr"/>
        <c:lblOffset val="100"/>
        <c:tickLblSkip val="2"/>
        <c:tickMarkSkip val="1"/>
      </c:catAx>
      <c:valAx>
        <c:axId val="38892288"/>
        <c:scaling>
          <c:orientation val="minMax"/>
          <c:max val="300"/>
        </c:scaling>
        <c:axPos val="l"/>
        <c:majorGridlines>
          <c:spPr>
            <a:ln w="3175">
              <a:solidFill>
                <a:srgbClr val="C0C0C0"/>
              </a:solidFill>
              <a:prstDash val="solid"/>
            </a:ln>
          </c:spPr>
        </c:majorGridlines>
        <c:title>
          <c:tx>
            <c:rich>
              <a:bodyPr/>
              <a:lstStyle/>
              <a:p>
                <a:pPr>
                  <a:defRPr lang="en-GB" sz="1000" b="1" i="0" u="none" strike="noStrike" baseline="0">
                    <a:solidFill>
                      <a:srgbClr val="000000"/>
                    </a:solidFill>
                    <a:latin typeface="Arial"/>
                    <a:ea typeface="Arial"/>
                    <a:cs typeface="Arial"/>
                  </a:defRPr>
                </a:pPr>
                <a:r>
                  <a:rPr lang="en-GB"/>
                  <a:t>Training Load (daily)</a:t>
                </a:r>
              </a:p>
            </c:rich>
          </c:tx>
          <c:layout>
            <c:manualLayout>
              <c:xMode val="edge"/>
              <c:yMode val="edge"/>
              <c:x val="1.5306118650062425E-2"/>
              <c:y val="0.26233183856502229"/>
            </c:manualLayout>
          </c:layout>
          <c:spPr>
            <a:noFill/>
            <a:ln w="25400">
              <a:noFill/>
            </a:ln>
          </c:spPr>
        </c:title>
        <c:numFmt formatCode="0" sourceLinked="1"/>
        <c:tickLblPos val="nextTo"/>
        <c:spPr>
          <a:ln w="3175">
            <a:solidFill>
              <a:srgbClr val="000000"/>
            </a:solidFill>
            <a:prstDash val="solid"/>
          </a:ln>
        </c:spPr>
        <c:txPr>
          <a:bodyPr rot="0" vert="horz"/>
          <a:lstStyle/>
          <a:p>
            <a:pPr>
              <a:defRPr lang="en-GB" sz="1000" b="0" i="0" u="none" strike="noStrike" baseline="0">
                <a:solidFill>
                  <a:srgbClr val="000000"/>
                </a:solidFill>
                <a:latin typeface="Arial"/>
                <a:ea typeface="Arial"/>
                <a:cs typeface="Arial"/>
              </a:defRPr>
            </a:pPr>
            <a:endParaRPr lang="en-US"/>
          </a:p>
        </c:txPr>
        <c:crossAx val="38877440"/>
        <c:crosses val="autoZero"/>
        <c:crossBetween val="between"/>
        <c:majorUnit val="50"/>
      </c:valAx>
      <c:catAx>
        <c:axId val="38894208"/>
        <c:scaling>
          <c:orientation val="minMax"/>
        </c:scaling>
        <c:delete val="1"/>
        <c:axPos val="b"/>
        <c:tickLblPos val="none"/>
        <c:crossAx val="38900096"/>
        <c:crosses val="autoZero"/>
        <c:auto val="1"/>
        <c:lblAlgn val="ctr"/>
        <c:lblOffset val="100"/>
      </c:catAx>
      <c:valAx>
        <c:axId val="38900096"/>
        <c:scaling>
          <c:orientation val="minMax"/>
          <c:min val="0"/>
        </c:scaling>
        <c:axPos val="r"/>
        <c:title>
          <c:tx>
            <c:rich>
              <a:bodyPr/>
              <a:lstStyle/>
              <a:p>
                <a:pPr>
                  <a:defRPr lang="en-GB" sz="1000" b="1" i="0" u="none" strike="noStrike" baseline="0">
                    <a:solidFill>
                      <a:srgbClr val="000000"/>
                    </a:solidFill>
                    <a:latin typeface="Arial"/>
                    <a:ea typeface="Arial"/>
                    <a:cs typeface="Arial"/>
                  </a:defRPr>
                </a:pPr>
                <a:r>
                  <a:rPr lang="en-GB"/>
                  <a:t>Training Load (weekly)</a:t>
                </a:r>
              </a:p>
            </c:rich>
          </c:tx>
          <c:layout>
            <c:manualLayout>
              <c:xMode val="edge"/>
              <c:yMode val="edge"/>
              <c:x val="0.9540833193723125"/>
              <c:y val="0.24663677130044842"/>
            </c:manualLayout>
          </c:layout>
          <c:spPr>
            <a:noFill/>
            <a:ln w="25400">
              <a:noFill/>
            </a:ln>
          </c:spPr>
        </c:title>
        <c:numFmt formatCode="General" sourceLinked="1"/>
        <c:majorTickMark val="cross"/>
        <c:tickLblPos val="nextTo"/>
        <c:spPr>
          <a:ln w="3175">
            <a:solidFill>
              <a:srgbClr val="000000"/>
            </a:solidFill>
            <a:prstDash val="solid"/>
          </a:ln>
        </c:spPr>
        <c:txPr>
          <a:bodyPr rot="0" vert="horz"/>
          <a:lstStyle/>
          <a:p>
            <a:pPr>
              <a:defRPr lang="en-GB" sz="1000" b="0" i="0" u="none" strike="noStrike" baseline="0">
                <a:solidFill>
                  <a:srgbClr val="000000"/>
                </a:solidFill>
                <a:latin typeface="Arial"/>
                <a:ea typeface="Arial"/>
                <a:cs typeface="Arial"/>
              </a:defRPr>
            </a:pPr>
            <a:endParaRPr lang="en-US"/>
          </a:p>
        </c:txPr>
        <c:crossAx val="38894208"/>
        <c:crosses val="max"/>
        <c:crossBetween val="between"/>
      </c:valAx>
      <c:spPr>
        <a:solidFill>
          <a:srgbClr val="C0C0C0"/>
        </a:solidFill>
        <a:ln w="12700">
          <a:solidFill>
            <a:srgbClr val="808080"/>
          </a:solidFill>
          <a:prstDash val="solid"/>
        </a:ln>
      </c:spPr>
    </c:plotArea>
    <c:legend>
      <c:legendPos val="r"/>
      <c:layout>
        <c:manualLayout>
          <c:xMode val="edge"/>
          <c:yMode val="edge"/>
          <c:x val="0.62260691727422901"/>
          <c:y val="0.91672949037408846"/>
          <c:w val="0.3632086241182173"/>
          <c:h val="5.9850092136892782E-2"/>
        </c:manualLayout>
      </c:layout>
      <c:spPr>
        <a:solidFill>
          <a:srgbClr val="FFFFFF"/>
        </a:solidFill>
        <a:ln w="3175">
          <a:solidFill>
            <a:srgbClr val="000000"/>
          </a:solidFill>
          <a:prstDash val="solid"/>
        </a:ln>
      </c:spPr>
      <c:txPr>
        <a:bodyPr/>
        <a:lstStyle/>
        <a:p>
          <a:pPr>
            <a:defRPr lang="en-GB" sz="920" b="0" i="0" u="none" strike="noStrike" baseline="0">
              <a:solidFill>
                <a:srgbClr val="000000"/>
              </a:solidFill>
              <a:latin typeface="Arial"/>
              <a:ea typeface="Arial"/>
              <a:cs typeface="Arial"/>
            </a:defRPr>
          </a:pPr>
          <a:endParaRPr lang="en-US"/>
        </a:p>
      </c:txPr>
    </c:legend>
    <c:plotVisOnly val="1"/>
    <c:dispBlanksAs val="gap"/>
  </c:chart>
  <c:spPr>
    <a:solidFill>
      <a:schemeClr val="bg1"/>
    </a:solidFill>
    <a:ln w="9525">
      <a:solidFill>
        <a:schemeClr val="tx1"/>
      </a:solid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C349ED1-8AAA-44CF-99C6-C97F7585593C}" type="datetimeFigureOut">
              <a:rPr lang="en-GB"/>
              <a:pPr>
                <a:defRPr/>
              </a:pPr>
              <a:t>9/18/2011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92B0A08-AADA-402A-B8AE-B8859258854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ED850-D9ED-4713-81DA-511C8B3BE08E}" type="slidenum">
              <a:rPr lang="en-GB"/>
              <a:pPr fontAlgn="base">
                <a:spcBef>
                  <a:spcPct val="0"/>
                </a:spcBef>
                <a:spcAft>
                  <a:spcPct val="0"/>
                </a:spcAft>
                <a:defRPr/>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241FF1A-46B9-414D-9195-CDBF1CC6357D}" type="datetimeFigureOut">
              <a:rPr lang="en-GB"/>
              <a:pPr>
                <a:defRPr/>
              </a:pPr>
              <a:t>9/18/2011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642A57F-7F2A-4E4C-8EC6-89D8AF426E4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59F7921-1A52-4433-A276-2881E4F70CD7}" type="datetimeFigureOut">
              <a:rPr lang="en-GB"/>
              <a:pPr>
                <a:defRPr/>
              </a:pPr>
              <a:t>9/18/2011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1B87279-F3C0-4771-80D2-97A178F23D9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61DF1D2-C9AC-4A63-873D-C9C542994197}" type="datetimeFigureOut">
              <a:rPr lang="en-GB"/>
              <a:pPr>
                <a:defRPr/>
              </a:pPr>
              <a:t>9/18/2011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0A49D50-B751-428E-86BD-2F8E95EF40F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B08EDCE-314E-4268-B5A9-7C1C44A4A26C}" type="datetimeFigureOut">
              <a:rPr lang="en-GB"/>
              <a:pPr>
                <a:defRPr/>
              </a:pPr>
              <a:t>9/18/2011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E18BBE4-88EE-47B8-B0D6-C968E0BFFE2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03A91F8-81BB-43F0-80DD-9822D2E13B6E}" type="datetimeFigureOut">
              <a:rPr lang="en-GB"/>
              <a:pPr>
                <a:defRPr/>
              </a:pPr>
              <a:t>9/18/2011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25DE69D-C967-4215-99E0-E6771977B54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D6F8E8A7-94FA-4921-9370-E9D215F74ED3}" type="datetimeFigureOut">
              <a:rPr lang="en-GB"/>
              <a:pPr>
                <a:defRPr/>
              </a:pPr>
              <a:t>9/18/2011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E450D88-B13D-4BE0-83BB-77484477C37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7BAE6F7-EEF1-453D-A56D-940B7284F7B2}" type="datetimeFigureOut">
              <a:rPr lang="en-GB"/>
              <a:pPr>
                <a:defRPr/>
              </a:pPr>
              <a:t>9/18/2011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5CA8C90-6C61-41C7-9AA6-3F98174879E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799DC11-04E9-4841-9755-E9AA4E1878ED}" type="datetimeFigureOut">
              <a:rPr lang="en-GB"/>
              <a:pPr>
                <a:defRPr/>
              </a:pPr>
              <a:t>9/18/2011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8198E9B-8329-4750-9A92-C128123C99D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12B80A-DD5F-46FE-A48A-95B89627CB94}" type="datetimeFigureOut">
              <a:rPr lang="en-GB"/>
              <a:pPr>
                <a:defRPr/>
              </a:pPr>
              <a:t>9/18/2011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2F933CF-3CF2-475B-8758-D37D76C4287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06DC65-F2AF-47E4-A8DE-2D408F51F092}" type="datetimeFigureOut">
              <a:rPr lang="en-GB"/>
              <a:pPr>
                <a:defRPr/>
              </a:pPr>
              <a:t>9/18/2011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EDC8075-B841-4165-AEB1-0BC54ABF58C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41736E-AAF5-4ABC-B780-6721109A5A6B}" type="datetimeFigureOut">
              <a:rPr lang="en-GB"/>
              <a:pPr>
                <a:defRPr/>
              </a:pPr>
              <a:t>9/18/2011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4771258-FE6D-4DD2-8DEE-713175D773C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6692830-8903-4900-BF1A-A227BAA49FFE}" type="datetimeFigureOut">
              <a:rPr lang="en-GB"/>
              <a:pPr>
                <a:defRPr/>
              </a:pPr>
              <a:t>9/18/2011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01EA0B3-6888-4B9A-8DAB-78B002E80EC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image" Target="../media/image1.jpeg"/><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notesSlide" Target="../notesSlides/notesSlide1.xml"/><Relationship Id="rId16" Type="http://schemas.openxmlformats.org/officeDocument/2006/relationships/slide" Target="slide12.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2.png"/><Relationship Id="rId9" Type="http://schemas.openxmlformats.org/officeDocument/2006/relationships/slide" Target="slide5.xml"/><Relationship Id="rId14" Type="http://schemas.openxmlformats.org/officeDocument/2006/relationships/slide" Target="slide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5" descr="E:\JOG\JOG website\224447_10150752300810008_619000007_19987560_8124315_n[1].jpg"/>
          <p:cNvPicPr>
            <a:picLocks noChangeAspect="1" noChangeArrowheads="1"/>
          </p:cNvPicPr>
          <p:nvPr/>
        </p:nvPicPr>
        <p:blipFill>
          <a:blip r:embed="rId3">
            <a:lum bright="88000" contrast="-78000"/>
          </a:blip>
          <a:srcRect/>
          <a:stretch>
            <a:fillRect/>
          </a:stretch>
        </p:blipFill>
        <p:spPr bwMode="auto">
          <a:xfrm>
            <a:off x="0" y="0"/>
            <a:ext cx="91440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a:gradFill>
          <a:ln w="9525">
            <a:noFill/>
            <a:miter lim="800000"/>
            <a:headEnd/>
            <a:tailEnd/>
          </a:ln>
        </p:spPr>
      </p:pic>
      <p:pic>
        <p:nvPicPr>
          <p:cNvPr id="14338" name="Picture 4" descr="E:\JOG\JOG website\new website\banner3.png"/>
          <p:cNvPicPr>
            <a:picLocks noChangeAspect="1" noChangeArrowheads="1"/>
          </p:cNvPicPr>
          <p:nvPr/>
        </p:nvPicPr>
        <p:blipFill>
          <a:blip r:embed="rId4"/>
          <a:srcRect/>
          <a:stretch>
            <a:fillRect/>
          </a:stretch>
        </p:blipFill>
        <p:spPr bwMode="auto">
          <a:xfrm>
            <a:off x="8315325" y="260350"/>
            <a:ext cx="828675" cy="792163"/>
          </a:xfrm>
          <a:prstGeom prst="rect">
            <a:avLst/>
          </a:prstGeom>
          <a:noFill/>
          <a:ln w="9525">
            <a:noFill/>
            <a:miter lim="800000"/>
            <a:headEnd/>
            <a:tailEnd/>
          </a:ln>
        </p:spPr>
      </p:pic>
      <p:sp>
        <p:nvSpPr>
          <p:cNvPr id="14339" name="Title 1"/>
          <p:cNvSpPr>
            <a:spLocks noGrp="1"/>
          </p:cNvSpPr>
          <p:nvPr>
            <p:ph type="ctrTitle"/>
          </p:nvPr>
        </p:nvSpPr>
        <p:spPr>
          <a:xfrm>
            <a:off x="684213" y="1125538"/>
            <a:ext cx="7772400" cy="1470025"/>
          </a:xfrm>
        </p:spPr>
        <p:txBody>
          <a:bodyPr/>
          <a:lstStyle/>
          <a:p>
            <a:pPr eaLnBrk="1" hangingPunct="1"/>
            <a:r>
              <a:rPr lang="en-GB" smtClean="0"/>
              <a:t>Periodised Training Programme for Rowing</a:t>
            </a:r>
          </a:p>
        </p:txBody>
      </p:sp>
      <p:pic>
        <p:nvPicPr>
          <p:cNvPr id="14340" name="Picture 3" descr="E:\JOG\JOG website\new website\banner2.png"/>
          <p:cNvPicPr>
            <a:picLocks noChangeAspect="1" noChangeArrowheads="1"/>
          </p:cNvPicPr>
          <p:nvPr/>
        </p:nvPicPr>
        <p:blipFill>
          <a:blip r:embed="rId5"/>
          <a:srcRect/>
          <a:stretch>
            <a:fillRect/>
          </a:stretch>
        </p:blipFill>
        <p:spPr bwMode="auto">
          <a:xfrm>
            <a:off x="8101013" y="0"/>
            <a:ext cx="611187" cy="692150"/>
          </a:xfrm>
          <a:prstGeom prst="rect">
            <a:avLst/>
          </a:prstGeom>
          <a:noFill/>
          <a:ln w="9525">
            <a:noFill/>
            <a:miter lim="800000"/>
            <a:headEnd/>
            <a:tailEnd/>
          </a:ln>
        </p:spPr>
      </p:pic>
      <p:sp>
        <p:nvSpPr>
          <p:cNvPr id="14341" name="Rectangle 6"/>
          <p:cNvSpPr>
            <a:spLocks noChangeArrowheads="1"/>
          </p:cNvSpPr>
          <p:nvPr/>
        </p:nvSpPr>
        <p:spPr bwMode="auto">
          <a:xfrm>
            <a:off x="4427538" y="115888"/>
            <a:ext cx="3679825" cy="369887"/>
          </a:xfrm>
          <a:prstGeom prst="rect">
            <a:avLst/>
          </a:prstGeom>
          <a:noFill/>
          <a:ln w="9525">
            <a:noFill/>
            <a:miter lim="800000"/>
            <a:headEnd/>
            <a:tailEnd/>
          </a:ln>
        </p:spPr>
        <p:txBody>
          <a:bodyPr wrap="none">
            <a:spAutoFit/>
          </a:bodyPr>
          <a:lstStyle/>
          <a:p>
            <a:r>
              <a:rPr lang="en-GB">
                <a:solidFill>
                  <a:srgbClr val="00B0F0"/>
                </a:solidFill>
                <a:latin typeface="Calibri" pitchFamily="34" charset="0"/>
              </a:rPr>
              <a:t>Lancaster John O’ Gaunt Rowing Club</a:t>
            </a:r>
          </a:p>
        </p:txBody>
      </p:sp>
      <p:sp>
        <p:nvSpPr>
          <p:cNvPr id="14342" name="Rectangle 7"/>
          <p:cNvSpPr>
            <a:spLocks noChangeArrowheads="1"/>
          </p:cNvSpPr>
          <p:nvPr/>
        </p:nvSpPr>
        <p:spPr bwMode="auto">
          <a:xfrm>
            <a:off x="4572000" y="549275"/>
            <a:ext cx="3763963" cy="368300"/>
          </a:xfrm>
          <a:prstGeom prst="rect">
            <a:avLst/>
          </a:prstGeom>
          <a:noFill/>
          <a:ln w="9525">
            <a:noFill/>
            <a:miter lim="800000"/>
            <a:headEnd/>
            <a:tailEnd/>
          </a:ln>
        </p:spPr>
        <p:txBody>
          <a:bodyPr wrap="none">
            <a:spAutoFit/>
          </a:bodyPr>
          <a:lstStyle/>
          <a:p>
            <a:r>
              <a:rPr lang="en-GB">
                <a:solidFill>
                  <a:srgbClr val="FFC000"/>
                </a:solidFill>
                <a:latin typeface="Calibri" pitchFamily="34" charset="0"/>
              </a:rPr>
              <a:t>Lancaster Schools’ Rowing Association</a:t>
            </a:r>
          </a:p>
        </p:txBody>
      </p:sp>
      <p:sp>
        <p:nvSpPr>
          <p:cNvPr id="14343" name="TextBox 9"/>
          <p:cNvSpPr txBox="1">
            <a:spLocks noChangeArrowheads="1"/>
          </p:cNvSpPr>
          <p:nvPr/>
        </p:nvSpPr>
        <p:spPr bwMode="auto">
          <a:xfrm>
            <a:off x="1547813" y="2565400"/>
            <a:ext cx="5472112" cy="3937000"/>
          </a:xfrm>
          <a:prstGeom prst="rect">
            <a:avLst/>
          </a:prstGeom>
          <a:noFill/>
          <a:ln w="9525">
            <a:noFill/>
            <a:miter lim="800000"/>
            <a:headEnd/>
            <a:tailEnd/>
          </a:ln>
        </p:spPr>
        <p:txBody>
          <a:bodyPr>
            <a:spAutoFit/>
          </a:bodyPr>
          <a:lstStyle/>
          <a:p>
            <a:pPr marL="342900" indent="-342900">
              <a:buFontTx/>
              <a:buAutoNum type="arabicPeriod"/>
            </a:pPr>
            <a:r>
              <a:rPr lang="en-GB">
                <a:latin typeface="Calibri" pitchFamily="34" charset="0"/>
                <a:hlinkClick r:id="rId6" action="ppaction://hlinksldjump"/>
              </a:rPr>
              <a:t>Test</a:t>
            </a:r>
            <a:endParaRPr lang="en-GB">
              <a:latin typeface="Calibri" pitchFamily="34" charset="0"/>
            </a:endParaRPr>
          </a:p>
          <a:p>
            <a:pPr marL="342900" indent="-342900">
              <a:buFontTx/>
              <a:buAutoNum type="arabicPeriod"/>
            </a:pPr>
            <a:r>
              <a:rPr lang="en-GB">
                <a:latin typeface="Calibri" pitchFamily="34" charset="0"/>
                <a:hlinkClick r:id="rId7" action="ppaction://hlinksldjump"/>
              </a:rPr>
              <a:t>Training Zones</a:t>
            </a:r>
            <a:endParaRPr lang="en-GB">
              <a:latin typeface="Calibri" pitchFamily="34" charset="0"/>
            </a:endParaRPr>
          </a:p>
          <a:p>
            <a:pPr marL="342900" indent="-342900">
              <a:buFontTx/>
              <a:buAutoNum type="arabicPeriod"/>
            </a:pPr>
            <a:r>
              <a:rPr lang="en-GB">
                <a:latin typeface="Calibri" pitchFamily="34" charset="0"/>
                <a:hlinkClick r:id="rId8" action="ppaction://hlinksldjump"/>
              </a:rPr>
              <a:t>Amount of Training</a:t>
            </a:r>
            <a:endParaRPr lang="en-GB">
              <a:latin typeface="Calibri" pitchFamily="34" charset="0"/>
            </a:endParaRPr>
          </a:p>
          <a:p>
            <a:pPr marL="342900" indent="-342900">
              <a:buFontTx/>
              <a:buAutoNum type="arabicPeriod"/>
            </a:pPr>
            <a:r>
              <a:rPr lang="en-GB">
                <a:latin typeface="Calibri" pitchFamily="34" charset="0"/>
                <a:hlinkClick r:id="rId9" action="ppaction://hlinksldjump"/>
              </a:rPr>
              <a:t>Select Workout</a:t>
            </a:r>
            <a:endParaRPr lang="en-GB">
              <a:latin typeface="Calibri" pitchFamily="34" charset="0"/>
            </a:endParaRPr>
          </a:p>
          <a:p>
            <a:pPr marL="342900" indent="-342900">
              <a:buFontTx/>
              <a:buAutoNum type="arabicPeriod"/>
            </a:pPr>
            <a:r>
              <a:rPr lang="en-GB">
                <a:latin typeface="Calibri" pitchFamily="34" charset="0"/>
                <a:hlinkClick r:id="rId10" action="ppaction://hlinksldjump"/>
              </a:rPr>
              <a:t>Select Split</a:t>
            </a:r>
            <a:endParaRPr lang="en-GB">
              <a:latin typeface="Calibri" pitchFamily="34" charset="0"/>
            </a:endParaRPr>
          </a:p>
          <a:p>
            <a:pPr marL="342900" indent="-342900">
              <a:buFontTx/>
              <a:buAutoNum type="arabicPeriod"/>
            </a:pPr>
            <a:r>
              <a:rPr lang="en-GB">
                <a:latin typeface="Calibri" pitchFamily="34" charset="0"/>
                <a:hlinkClick r:id="rId11" action="ppaction://hlinksldjump"/>
              </a:rPr>
              <a:t>Complete Workout</a:t>
            </a:r>
            <a:endParaRPr lang="en-GB">
              <a:latin typeface="Calibri" pitchFamily="34" charset="0"/>
            </a:endParaRPr>
          </a:p>
          <a:p>
            <a:pPr marL="342900" indent="-342900">
              <a:buFontTx/>
              <a:buAutoNum type="arabicPeriod"/>
            </a:pPr>
            <a:r>
              <a:rPr lang="en-GB">
                <a:latin typeface="Calibri" pitchFamily="34" charset="0"/>
                <a:hlinkClick r:id="rId12" action="ppaction://hlinksldjump"/>
              </a:rPr>
              <a:t>Complete Weekly Workouts</a:t>
            </a:r>
            <a:endParaRPr lang="en-GB">
              <a:latin typeface="Calibri" pitchFamily="34" charset="0"/>
            </a:endParaRPr>
          </a:p>
          <a:p>
            <a:pPr marL="342900" indent="-342900">
              <a:buFontTx/>
              <a:buAutoNum type="arabicPeriod"/>
            </a:pPr>
            <a:r>
              <a:rPr lang="en-GB">
                <a:latin typeface="Calibri" pitchFamily="34" charset="0"/>
                <a:hlinkClick r:id="rId13" action="ppaction://hlinksldjump"/>
              </a:rPr>
              <a:t>Training Load</a:t>
            </a:r>
            <a:endParaRPr lang="en-GB">
              <a:latin typeface="Calibri" pitchFamily="34" charset="0"/>
            </a:endParaRPr>
          </a:p>
          <a:p>
            <a:pPr marL="342900" indent="-342900">
              <a:buFontTx/>
              <a:buAutoNum type="arabicPeriod"/>
            </a:pPr>
            <a:r>
              <a:rPr lang="en-GB">
                <a:latin typeface="Calibri" pitchFamily="34" charset="0"/>
                <a:hlinkClick r:id="rId14" action="ppaction://hlinksldjump"/>
              </a:rPr>
              <a:t>4 Week Cycle of Loading</a:t>
            </a:r>
            <a:endParaRPr lang="en-GB">
              <a:latin typeface="Calibri" pitchFamily="34" charset="0"/>
            </a:endParaRPr>
          </a:p>
          <a:p>
            <a:pPr marL="342900" indent="-342900">
              <a:buFontTx/>
              <a:buAutoNum type="arabicPeriod"/>
            </a:pPr>
            <a:r>
              <a:rPr lang="en-GB">
                <a:latin typeface="Calibri" pitchFamily="34" charset="0"/>
                <a:hlinkClick r:id="rId15" action="ppaction://hlinksldjump"/>
              </a:rPr>
              <a:t>Failure to Complete</a:t>
            </a:r>
            <a:endParaRPr lang="en-GB">
              <a:latin typeface="Calibri" pitchFamily="34" charset="0"/>
            </a:endParaRPr>
          </a:p>
          <a:p>
            <a:pPr marL="342900" indent="-342900">
              <a:buFontTx/>
              <a:buAutoNum type="arabicPeriod"/>
            </a:pPr>
            <a:r>
              <a:rPr lang="en-GB">
                <a:latin typeface="Calibri" pitchFamily="34" charset="0"/>
                <a:hlinkClick r:id="rId16" action="ppaction://hlinksldjump"/>
              </a:rPr>
              <a:t>Water Sessions</a:t>
            </a:r>
            <a:endParaRPr lang="en-GB">
              <a:latin typeface="Calibri" pitchFamily="34" charset="0"/>
            </a:endParaRPr>
          </a:p>
          <a:p>
            <a:pPr marL="342900" indent="-342900">
              <a:buFontTx/>
              <a:buAutoNum type="arabicPeriod"/>
            </a:pPr>
            <a:r>
              <a:rPr lang="en-GB">
                <a:latin typeface="Calibri" pitchFamily="34" charset="0"/>
                <a:hlinkClick r:id="rId17" action="ppaction://hlinksldjump"/>
              </a:rPr>
              <a:t>My Own Workouts</a:t>
            </a:r>
            <a:endParaRPr lang="en-GB">
              <a:latin typeface="Calibri" pitchFamily="34" charset="0"/>
            </a:endParaRPr>
          </a:p>
          <a:p>
            <a:pPr marL="342900" indent="-342900">
              <a:buFontTx/>
              <a:buAutoNum type="arabicPeriod"/>
            </a:pPr>
            <a:r>
              <a:rPr lang="en-GB">
                <a:latin typeface="Calibri" pitchFamily="34" charset="0"/>
                <a:hlinkClick r:id="rId18" action="ppaction://hlinksldjump"/>
              </a:rPr>
              <a:t>Active Rest </a:t>
            </a:r>
            <a:endParaRPr lang="en-GB">
              <a:latin typeface="Calibri" pitchFamily="34" charset="0"/>
            </a:endParaRPr>
          </a:p>
          <a:p>
            <a:pPr marL="342900" indent="-342900">
              <a:buFontTx/>
              <a:buAutoNum type="arabicPeriod"/>
            </a:pPr>
            <a:endParaRPr lang="en-GB">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GB" smtClean="0"/>
              <a:t>Weekly Models of Training Load</a:t>
            </a:r>
          </a:p>
        </p:txBody>
      </p:sp>
      <p:graphicFrame>
        <p:nvGraphicFramePr>
          <p:cNvPr id="17" name="Content Placeholder 16"/>
          <p:cNvGraphicFramePr>
            <a:graphicFrameLocks noGrp="1"/>
          </p:cNvGraphicFramePr>
          <p:nvPr>
            <p:ph idx="1"/>
          </p:nvPr>
        </p:nvGraphicFramePr>
        <p:xfrm>
          <a:off x="457200" y="1600200"/>
          <a:ext cx="8229600" cy="2225675"/>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GB" dirty="0"/>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bl>
          </a:graphicData>
        </a:graphic>
      </p:graphicFrame>
      <p:pic>
        <p:nvPicPr>
          <p:cNvPr id="24601" name="Picture 5" descr="E:\JOG\JOG website\224447_10150752300810008_619000007_19987560_8124315_n[1].jpg"/>
          <p:cNvPicPr>
            <a:picLocks noChangeAspect="1" noChangeArrowheads="1"/>
          </p:cNvPicPr>
          <p:nvPr/>
        </p:nvPicPr>
        <p:blipFill>
          <a:blip r:embed="rId2">
            <a:lum bright="88000" contrast="-78000"/>
          </a:blip>
          <a:srcRect/>
          <a:stretch>
            <a:fillRect/>
          </a:stretch>
        </p:blipFill>
        <p:spPr bwMode="auto">
          <a:xfrm>
            <a:off x="0" y="0"/>
            <a:ext cx="91440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a:gradFill>
          <a:ln w="9525">
            <a:noFill/>
            <a:miter lim="800000"/>
            <a:headEnd/>
            <a:tailEnd/>
          </a:ln>
        </p:spPr>
      </p:pic>
      <p:pic>
        <p:nvPicPr>
          <p:cNvPr id="24602" name="Picture 4" descr="E:\JOG\JOG website\new website\banner3.png"/>
          <p:cNvPicPr>
            <a:picLocks noChangeAspect="1" noChangeArrowheads="1"/>
          </p:cNvPicPr>
          <p:nvPr/>
        </p:nvPicPr>
        <p:blipFill>
          <a:blip r:embed="rId3"/>
          <a:srcRect/>
          <a:stretch>
            <a:fillRect/>
          </a:stretch>
        </p:blipFill>
        <p:spPr bwMode="auto">
          <a:xfrm>
            <a:off x="8315325" y="260350"/>
            <a:ext cx="828675" cy="792163"/>
          </a:xfrm>
          <a:prstGeom prst="rect">
            <a:avLst/>
          </a:prstGeom>
          <a:noFill/>
          <a:ln w="9525">
            <a:noFill/>
            <a:miter lim="800000"/>
            <a:headEnd/>
            <a:tailEnd/>
          </a:ln>
        </p:spPr>
      </p:pic>
      <p:sp>
        <p:nvSpPr>
          <p:cNvPr id="24603" name="Rectangle 5"/>
          <p:cNvSpPr>
            <a:spLocks noChangeArrowheads="1"/>
          </p:cNvSpPr>
          <p:nvPr/>
        </p:nvSpPr>
        <p:spPr bwMode="auto">
          <a:xfrm>
            <a:off x="4427538" y="115888"/>
            <a:ext cx="3679825" cy="369887"/>
          </a:xfrm>
          <a:prstGeom prst="rect">
            <a:avLst/>
          </a:prstGeom>
          <a:noFill/>
          <a:ln w="9525">
            <a:noFill/>
            <a:miter lim="800000"/>
            <a:headEnd/>
            <a:tailEnd/>
          </a:ln>
        </p:spPr>
        <p:txBody>
          <a:bodyPr wrap="none">
            <a:spAutoFit/>
          </a:bodyPr>
          <a:lstStyle/>
          <a:p>
            <a:r>
              <a:rPr lang="en-GB">
                <a:solidFill>
                  <a:srgbClr val="00B0F0"/>
                </a:solidFill>
                <a:latin typeface="Calibri" pitchFamily="34" charset="0"/>
              </a:rPr>
              <a:t>Lancaster John O’ Gaunt Rowing Club</a:t>
            </a:r>
          </a:p>
        </p:txBody>
      </p:sp>
      <p:sp>
        <p:nvSpPr>
          <p:cNvPr id="24604" name="Rectangle 6"/>
          <p:cNvSpPr>
            <a:spLocks noChangeArrowheads="1"/>
          </p:cNvSpPr>
          <p:nvPr/>
        </p:nvSpPr>
        <p:spPr bwMode="auto">
          <a:xfrm>
            <a:off x="4572000" y="549275"/>
            <a:ext cx="3763963" cy="368300"/>
          </a:xfrm>
          <a:prstGeom prst="rect">
            <a:avLst/>
          </a:prstGeom>
          <a:noFill/>
          <a:ln w="9525">
            <a:noFill/>
            <a:miter lim="800000"/>
            <a:headEnd/>
            <a:tailEnd/>
          </a:ln>
        </p:spPr>
        <p:txBody>
          <a:bodyPr wrap="none">
            <a:spAutoFit/>
          </a:bodyPr>
          <a:lstStyle/>
          <a:p>
            <a:r>
              <a:rPr lang="en-GB">
                <a:solidFill>
                  <a:srgbClr val="FFC000"/>
                </a:solidFill>
                <a:latin typeface="Calibri" pitchFamily="34" charset="0"/>
              </a:rPr>
              <a:t>Lancaster Schools’ Rowing Association</a:t>
            </a:r>
          </a:p>
        </p:txBody>
      </p:sp>
      <p:pic>
        <p:nvPicPr>
          <p:cNvPr id="24605" name="Picture 3" descr="E:\JOG\JOG website\new website\banner2.png"/>
          <p:cNvPicPr>
            <a:picLocks noChangeAspect="1" noChangeArrowheads="1"/>
          </p:cNvPicPr>
          <p:nvPr/>
        </p:nvPicPr>
        <p:blipFill>
          <a:blip r:embed="rId4"/>
          <a:srcRect/>
          <a:stretch>
            <a:fillRect/>
          </a:stretch>
        </p:blipFill>
        <p:spPr bwMode="auto">
          <a:xfrm>
            <a:off x="8101013" y="0"/>
            <a:ext cx="611187" cy="692150"/>
          </a:xfrm>
          <a:prstGeom prst="rect">
            <a:avLst/>
          </a:prstGeom>
          <a:noFill/>
          <a:ln w="9525">
            <a:noFill/>
            <a:miter lim="800000"/>
            <a:headEnd/>
            <a:tailEnd/>
          </a:ln>
        </p:spPr>
      </p:pic>
      <p:sp>
        <p:nvSpPr>
          <p:cNvPr id="24606" name="TextBox 28"/>
          <p:cNvSpPr txBox="1">
            <a:spLocks noChangeArrowheads="1"/>
          </p:cNvSpPr>
          <p:nvPr/>
        </p:nvSpPr>
        <p:spPr bwMode="auto">
          <a:xfrm>
            <a:off x="107950" y="115888"/>
            <a:ext cx="4176713" cy="1077912"/>
          </a:xfrm>
          <a:prstGeom prst="rect">
            <a:avLst/>
          </a:prstGeom>
          <a:noFill/>
          <a:ln w="9525">
            <a:noFill/>
            <a:miter lim="800000"/>
            <a:headEnd/>
            <a:tailEnd/>
          </a:ln>
        </p:spPr>
        <p:txBody>
          <a:bodyPr>
            <a:spAutoFit/>
          </a:bodyPr>
          <a:lstStyle/>
          <a:p>
            <a:r>
              <a:rPr lang="en-GB" sz="3200">
                <a:solidFill>
                  <a:srgbClr val="0070C0"/>
                </a:solidFill>
                <a:latin typeface="Calibri" pitchFamily="34" charset="0"/>
              </a:rPr>
              <a:t>9. Weekly Models of Training Load</a:t>
            </a:r>
          </a:p>
        </p:txBody>
      </p:sp>
      <p:graphicFrame>
        <p:nvGraphicFramePr>
          <p:cNvPr id="15" name="Chart 14"/>
          <p:cNvGraphicFramePr>
            <a:graphicFrameLocks/>
          </p:cNvGraphicFramePr>
          <p:nvPr/>
        </p:nvGraphicFramePr>
        <p:xfrm>
          <a:off x="611560" y="1268760"/>
          <a:ext cx="7848872" cy="3024336"/>
        </p:xfrm>
        <a:graphic>
          <a:graphicData uri="http://schemas.openxmlformats.org/drawingml/2006/chart">
            <c:chart xmlns:c="http://schemas.openxmlformats.org/drawingml/2006/chart" xmlns:r="http://schemas.openxmlformats.org/officeDocument/2006/relationships" r:id="rId5"/>
          </a:graphicData>
        </a:graphic>
      </p:graphicFrame>
      <p:sp>
        <p:nvSpPr>
          <p:cNvPr id="24608" name="TextBox 13"/>
          <p:cNvSpPr txBox="1">
            <a:spLocks noChangeArrowheads="1"/>
          </p:cNvSpPr>
          <p:nvPr/>
        </p:nvSpPr>
        <p:spPr bwMode="auto">
          <a:xfrm>
            <a:off x="611188" y="4365625"/>
            <a:ext cx="7848600" cy="2308225"/>
          </a:xfrm>
          <a:prstGeom prst="rect">
            <a:avLst/>
          </a:prstGeom>
          <a:solidFill>
            <a:schemeClr val="bg1"/>
          </a:solidFill>
          <a:ln w="19050">
            <a:solidFill>
              <a:schemeClr val="tx1"/>
            </a:solidFill>
            <a:miter lim="800000"/>
            <a:headEnd/>
            <a:tailEnd/>
          </a:ln>
        </p:spPr>
        <p:txBody>
          <a:bodyPr>
            <a:spAutoFit/>
          </a:bodyPr>
          <a:lstStyle/>
          <a:p>
            <a:r>
              <a:rPr lang="en-GB">
                <a:latin typeface="Calibri" pitchFamily="34" charset="0"/>
              </a:rPr>
              <a:t>This chart shows different ways to structure your week in terms of loading. Try to maintain a four weekly cycle of loading – step 2 (medium), step 3 (hard), step 4 (maximum) and week 4 (light).</a:t>
            </a:r>
          </a:p>
          <a:p>
            <a:endParaRPr lang="en-GB">
              <a:latin typeface="Calibri" pitchFamily="34" charset="0"/>
            </a:endParaRPr>
          </a:p>
          <a:p>
            <a:r>
              <a:rPr lang="en-GB">
                <a:latin typeface="Calibri" pitchFamily="34" charset="0"/>
              </a:rPr>
              <a:t>Week 1: Alternative loading, suitable for beginners</a:t>
            </a:r>
          </a:p>
          <a:p>
            <a:r>
              <a:rPr lang="en-GB">
                <a:latin typeface="Calibri" pitchFamily="34" charset="0"/>
              </a:rPr>
              <a:t>Week 2: Front Loading, suitable for a race week</a:t>
            </a:r>
          </a:p>
          <a:p>
            <a:r>
              <a:rPr lang="en-GB">
                <a:latin typeface="Calibri" pitchFamily="34" charset="0"/>
              </a:rPr>
              <a:t>Week 3: End Loading, suitable for a high loaded week</a:t>
            </a:r>
          </a:p>
          <a:p>
            <a:r>
              <a:rPr lang="en-GB">
                <a:latin typeface="Calibri" pitchFamily="34" charset="0"/>
              </a:rPr>
              <a:t>Week 4: Pyramid Loading, suitable for a light week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GB" smtClean="0"/>
              <a:t>Failure to Complete</a:t>
            </a:r>
          </a:p>
        </p:txBody>
      </p:sp>
      <p:graphicFrame>
        <p:nvGraphicFramePr>
          <p:cNvPr id="17" name="Content Placeholder 16"/>
          <p:cNvGraphicFramePr>
            <a:graphicFrameLocks noGrp="1"/>
          </p:cNvGraphicFramePr>
          <p:nvPr>
            <p:ph idx="1"/>
          </p:nvPr>
        </p:nvGraphicFramePr>
        <p:xfrm>
          <a:off x="457200" y="1600200"/>
          <a:ext cx="8229600" cy="2225675"/>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GB" dirty="0"/>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bl>
          </a:graphicData>
        </a:graphic>
      </p:graphicFrame>
      <p:pic>
        <p:nvPicPr>
          <p:cNvPr id="25625" name="Picture 5" descr="E:\JOG\JOG website\224447_10150752300810008_619000007_19987560_8124315_n[1].jpg"/>
          <p:cNvPicPr>
            <a:picLocks noChangeAspect="1" noChangeArrowheads="1"/>
          </p:cNvPicPr>
          <p:nvPr/>
        </p:nvPicPr>
        <p:blipFill>
          <a:blip r:embed="rId2">
            <a:lum bright="88000" contrast="-78000"/>
          </a:blip>
          <a:srcRect/>
          <a:stretch>
            <a:fillRect/>
          </a:stretch>
        </p:blipFill>
        <p:spPr bwMode="auto">
          <a:xfrm>
            <a:off x="0" y="0"/>
            <a:ext cx="91440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a:gradFill>
          <a:ln w="9525">
            <a:noFill/>
            <a:miter lim="800000"/>
            <a:headEnd/>
            <a:tailEnd/>
          </a:ln>
        </p:spPr>
      </p:pic>
      <p:pic>
        <p:nvPicPr>
          <p:cNvPr id="25626" name="Picture 4" descr="E:\JOG\JOG website\new website\banner3.png"/>
          <p:cNvPicPr>
            <a:picLocks noChangeAspect="1" noChangeArrowheads="1"/>
          </p:cNvPicPr>
          <p:nvPr/>
        </p:nvPicPr>
        <p:blipFill>
          <a:blip r:embed="rId3"/>
          <a:srcRect/>
          <a:stretch>
            <a:fillRect/>
          </a:stretch>
        </p:blipFill>
        <p:spPr bwMode="auto">
          <a:xfrm>
            <a:off x="8315325" y="260350"/>
            <a:ext cx="828675" cy="792163"/>
          </a:xfrm>
          <a:prstGeom prst="rect">
            <a:avLst/>
          </a:prstGeom>
          <a:noFill/>
          <a:ln w="9525">
            <a:noFill/>
            <a:miter lim="800000"/>
            <a:headEnd/>
            <a:tailEnd/>
          </a:ln>
        </p:spPr>
      </p:pic>
      <p:sp>
        <p:nvSpPr>
          <p:cNvPr id="25627" name="Rectangle 5"/>
          <p:cNvSpPr>
            <a:spLocks noChangeArrowheads="1"/>
          </p:cNvSpPr>
          <p:nvPr/>
        </p:nvSpPr>
        <p:spPr bwMode="auto">
          <a:xfrm>
            <a:off x="4427538" y="115888"/>
            <a:ext cx="3679825" cy="369887"/>
          </a:xfrm>
          <a:prstGeom prst="rect">
            <a:avLst/>
          </a:prstGeom>
          <a:noFill/>
          <a:ln w="9525">
            <a:noFill/>
            <a:miter lim="800000"/>
            <a:headEnd/>
            <a:tailEnd/>
          </a:ln>
        </p:spPr>
        <p:txBody>
          <a:bodyPr wrap="none">
            <a:spAutoFit/>
          </a:bodyPr>
          <a:lstStyle/>
          <a:p>
            <a:r>
              <a:rPr lang="en-GB">
                <a:solidFill>
                  <a:srgbClr val="00B0F0"/>
                </a:solidFill>
                <a:latin typeface="Calibri" pitchFamily="34" charset="0"/>
              </a:rPr>
              <a:t>Lancaster John O’ Gaunt Rowing Club</a:t>
            </a:r>
          </a:p>
        </p:txBody>
      </p:sp>
      <p:sp>
        <p:nvSpPr>
          <p:cNvPr id="25628" name="Rectangle 6"/>
          <p:cNvSpPr>
            <a:spLocks noChangeArrowheads="1"/>
          </p:cNvSpPr>
          <p:nvPr/>
        </p:nvSpPr>
        <p:spPr bwMode="auto">
          <a:xfrm>
            <a:off x="4572000" y="549275"/>
            <a:ext cx="3763963" cy="368300"/>
          </a:xfrm>
          <a:prstGeom prst="rect">
            <a:avLst/>
          </a:prstGeom>
          <a:noFill/>
          <a:ln w="9525">
            <a:noFill/>
            <a:miter lim="800000"/>
            <a:headEnd/>
            <a:tailEnd/>
          </a:ln>
        </p:spPr>
        <p:txBody>
          <a:bodyPr wrap="none">
            <a:spAutoFit/>
          </a:bodyPr>
          <a:lstStyle/>
          <a:p>
            <a:r>
              <a:rPr lang="en-GB">
                <a:solidFill>
                  <a:srgbClr val="FFC000"/>
                </a:solidFill>
                <a:latin typeface="Calibri" pitchFamily="34" charset="0"/>
              </a:rPr>
              <a:t>Lancaster Schools’ Rowing Association</a:t>
            </a:r>
          </a:p>
        </p:txBody>
      </p:sp>
      <p:pic>
        <p:nvPicPr>
          <p:cNvPr id="25629" name="Picture 3" descr="E:\JOG\JOG website\new website\banner2.png"/>
          <p:cNvPicPr>
            <a:picLocks noChangeAspect="1" noChangeArrowheads="1"/>
          </p:cNvPicPr>
          <p:nvPr/>
        </p:nvPicPr>
        <p:blipFill>
          <a:blip r:embed="rId4"/>
          <a:srcRect/>
          <a:stretch>
            <a:fillRect/>
          </a:stretch>
        </p:blipFill>
        <p:spPr bwMode="auto">
          <a:xfrm>
            <a:off x="8101013" y="0"/>
            <a:ext cx="611187" cy="692150"/>
          </a:xfrm>
          <a:prstGeom prst="rect">
            <a:avLst/>
          </a:prstGeom>
          <a:noFill/>
          <a:ln w="9525">
            <a:noFill/>
            <a:miter lim="800000"/>
            <a:headEnd/>
            <a:tailEnd/>
          </a:ln>
        </p:spPr>
      </p:pic>
      <p:sp>
        <p:nvSpPr>
          <p:cNvPr id="25630" name="TextBox 28"/>
          <p:cNvSpPr txBox="1">
            <a:spLocks noChangeArrowheads="1"/>
          </p:cNvSpPr>
          <p:nvPr/>
        </p:nvSpPr>
        <p:spPr bwMode="auto">
          <a:xfrm>
            <a:off x="107950" y="115888"/>
            <a:ext cx="4176713" cy="585787"/>
          </a:xfrm>
          <a:prstGeom prst="rect">
            <a:avLst/>
          </a:prstGeom>
          <a:noFill/>
          <a:ln w="9525">
            <a:noFill/>
            <a:miter lim="800000"/>
            <a:headEnd/>
            <a:tailEnd/>
          </a:ln>
        </p:spPr>
        <p:txBody>
          <a:bodyPr>
            <a:spAutoFit/>
          </a:bodyPr>
          <a:lstStyle/>
          <a:p>
            <a:r>
              <a:rPr lang="en-GB" sz="3200">
                <a:solidFill>
                  <a:srgbClr val="0070C0"/>
                </a:solidFill>
                <a:latin typeface="Calibri" pitchFamily="34" charset="0"/>
              </a:rPr>
              <a:t>10. Failure to Complete</a:t>
            </a:r>
          </a:p>
        </p:txBody>
      </p:sp>
      <p:sp>
        <p:nvSpPr>
          <p:cNvPr id="25631" name="TextBox 13"/>
          <p:cNvSpPr txBox="1">
            <a:spLocks noChangeArrowheads="1"/>
          </p:cNvSpPr>
          <p:nvPr/>
        </p:nvSpPr>
        <p:spPr bwMode="auto">
          <a:xfrm>
            <a:off x="827088" y="4005263"/>
            <a:ext cx="7416800" cy="2033587"/>
          </a:xfrm>
          <a:prstGeom prst="rect">
            <a:avLst/>
          </a:prstGeom>
          <a:solidFill>
            <a:schemeClr val="bg1"/>
          </a:solidFill>
          <a:ln w="19050">
            <a:solidFill>
              <a:schemeClr val="tx1"/>
            </a:solidFill>
            <a:miter lim="800000"/>
            <a:headEnd/>
            <a:tailEnd/>
          </a:ln>
        </p:spPr>
        <p:txBody>
          <a:bodyPr>
            <a:spAutoFit/>
          </a:bodyPr>
          <a:lstStyle/>
          <a:p>
            <a:r>
              <a:rPr lang="en-GB">
                <a:latin typeface="Calibri" pitchFamily="34" charset="0"/>
              </a:rPr>
              <a:t>If you have started a session and find that you are unable to complete then change the details for the session in the spreadsheet.</a:t>
            </a:r>
          </a:p>
          <a:p>
            <a:endParaRPr lang="en-GB">
              <a:latin typeface="Calibri" pitchFamily="34" charset="0"/>
            </a:endParaRPr>
          </a:p>
          <a:p>
            <a:r>
              <a:rPr lang="en-GB">
                <a:latin typeface="Calibri" pitchFamily="34" charset="0"/>
              </a:rPr>
              <a:t>On Wednesday of the week above the athlete was unable to complete the session – they completed 1 set of 45 minutes instead of 1 set of 65 minutes – in the “Sets Actual” the athlete has inputted 1 and in “Work Actual” the athlete has inputted 45 minutes.</a:t>
            </a:r>
          </a:p>
        </p:txBody>
      </p:sp>
      <p:pic>
        <p:nvPicPr>
          <p:cNvPr id="25632" name="Picture 2"/>
          <p:cNvPicPr>
            <a:picLocks noChangeAspect="1" noChangeArrowheads="1"/>
          </p:cNvPicPr>
          <p:nvPr/>
        </p:nvPicPr>
        <p:blipFill>
          <a:blip r:embed="rId5"/>
          <a:srcRect l="2478" t="44640" r="7751" b="16481"/>
          <a:stretch>
            <a:fillRect/>
          </a:stretch>
        </p:blipFill>
        <p:spPr bwMode="auto">
          <a:xfrm>
            <a:off x="395288" y="1373188"/>
            <a:ext cx="8353425" cy="2262187"/>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GB" smtClean="0"/>
              <a:t>Water Sessions</a:t>
            </a:r>
          </a:p>
        </p:txBody>
      </p:sp>
      <p:graphicFrame>
        <p:nvGraphicFramePr>
          <p:cNvPr id="17" name="Content Placeholder 16"/>
          <p:cNvGraphicFramePr>
            <a:graphicFrameLocks noGrp="1"/>
          </p:cNvGraphicFramePr>
          <p:nvPr>
            <p:ph idx="1"/>
          </p:nvPr>
        </p:nvGraphicFramePr>
        <p:xfrm>
          <a:off x="457200" y="1600200"/>
          <a:ext cx="8229600" cy="2225675"/>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GB" dirty="0"/>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bl>
          </a:graphicData>
        </a:graphic>
      </p:graphicFrame>
      <p:pic>
        <p:nvPicPr>
          <p:cNvPr id="26649" name="Picture 5" descr="E:\JOG\JOG website\224447_10150752300810008_619000007_19987560_8124315_n[1].jpg"/>
          <p:cNvPicPr>
            <a:picLocks noChangeAspect="1" noChangeArrowheads="1"/>
          </p:cNvPicPr>
          <p:nvPr/>
        </p:nvPicPr>
        <p:blipFill>
          <a:blip r:embed="rId2">
            <a:lum bright="88000" contrast="-78000"/>
          </a:blip>
          <a:srcRect/>
          <a:stretch>
            <a:fillRect/>
          </a:stretch>
        </p:blipFill>
        <p:spPr bwMode="auto">
          <a:xfrm>
            <a:off x="0" y="0"/>
            <a:ext cx="91440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a:gradFill>
          <a:ln w="9525">
            <a:noFill/>
            <a:miter lim="800000"/>
            <a:headEnd/>
            <a:tailEnd/>
          </a:ln>
        </p:spPr>
      </p:pic>
      <p:pic>
        <p:nvPicPr>
          <p:cNvPr id="26650" name="Picture 4" descr="E:\JOG\JOG website\new website\banner3.png"/>
          <p:cNvPicPr>
            <a:picLocks noChangeAspect="1" noChangeArrowheads="1"/>
          </p:cNvPicPr>
          <p:nvPr/>
        </p:nvPicPr>
        <p:blipFill>
          <a:blip r:embed="rId3"/>
          <a:srcRect/>
          <a:stretch>
            <a:fillRect/>
          </a:stretch>
        </p:blipFill>
        <p:spPr bwMode="auto">
          <a:xfrm>
            <a:off x="8315325" y="260350"/>
            <a:ext cx="828675" cy="792163"/>
          </a:xfrm>
          <a:prstGeom prst="rect">
            <a:avLst/>
          </a:prstGeom>
          <a:noFill/>
          <a:ln w="9525">
            <a:noFill/>
            <a:miter lim="800000"/>
            <a:headEnd/>
            <a:tailEnd/>
          </a:ln>
        </p:spPr>
      </p:pic>
      <p:sp>
        <p:nvSpPr>
          <p:cNvPr id="26651" name="Rectangle 5"/>
          <p:cNvSpPr>
            <a:spLocks noChangeArrowheads="1"/>
          </p:cNvSpPr>
          <p:nvPr/>
        </p:nvSpPr>
        <p:spPr bwMode="auto">
          <a:xfrm>
            <a:off x="4427538" y="115888"/>
            <a:ext cx="3679825" cy="369887"/>
          </a:xfrm>
          <a:prstGeom prst="rect">
            <a:avLst/>
          </a:prstGeom>
          <a:noFill/>
          <a:ln w="9525">
            <a:noFill/>
            <a:miter lim="800000"/>
            <a:headEnd/>
            <a:tailEnd/>
          </a:ln>
        </p:spPr>
        <p:txBody>
          <a:bodyPr wrap="none">
            <a:spAutoFit/>
          </a:bodyPr>
          <a:lstStyle/>
          <a:p>
            <a:r>
              <a:rPr lang="en-GB">
                <a:solidFill>
                  <a:srgbClr val="00B0F0"/>
                </a:solidFill>
                <a:latin typeface="Calibri" pitchFamily="34" charset="0"/>
              </a:rPr>
              <a:t>Lancaster John O’ Gaunt Rowing Club</a:t>
            </a:r>
          </a:p>
        </p:txBody>
      </p:sp>
      <p:sp>
        <p:nvSpPr>
          <p:cNvPr id="26652" name="Rectangle 6"/>
          <p:cNvSpPr>
            <a:spLocks noChangeArrowheads="1"/>
          </p:cNvSpPr>
          <p:nvPr/>
        </p:nvSpPr>
        <p:spPr bwMode="auto">
          <a:xfrm>
            <a:off x="4572000" y="549275"/>
            <a:ext cx="3763963" cy="368300"/>
          </a:xfrm>
          <a:prstGeom prst="rect">
            <a:avLst/>
          </a:prstGeom>
          <a:noFill/>
          <a:ln w="9525">
            <a:noFill/>
            <a:miter lim="800000"/>
            <a:headEnd/>
            <a:tailEnd/>
          </a:ln>
        </p:spPr>
        <p:txBody>
          <a:bodyPr wrap="none">
            <a:spAutoFit/>
          </a:bodyPr>
          <a:lstStyle/>
          <a:p>
            <a:r>
              <a:rPr lang="en-GB">
                <a:solidFill>
                  <a:srgbClr val="FFC000"/>
                </a:solidFill>
                <a:latin typeface="Calibri" pitchFamily="34" charset="0"/>
              </a:rPr>
              <a:t>Lancaster Schools’ Rowing Association</a:t>
            </a:r>
          </a:p>
        </p:txBody>
      </p:sp>
      <p:pic>
        <p:nvPicPr>
          <p:cNvPr id="26653" name="Picture 3" descr="E:\JOG\JOG website\new website\banner2.png"/>
          <p:cNvPicPr>
            <a:picLocks noChangeAspect="1" noChangeArrowheads="1"/>
          </p:cNvPicPr>
          <p:nvPr/>
        </p:nvPicPr>
        <p:blipFill>
          <a:blip r:embed="rId4"/>
          <a:srcRect/>
          <a:stretch>
            <a:fillRect/>
          </a:stretch>
        </p:blipFill>
        <p:spPr bwMode="auto">
          <a:xfrm>
            <a:off x="8101013" y="0"/>
            <a:ext cx="611187" cy="692150"/>
          </a:xfrm>
          <a:prstGeom prst="rect">
            <a:avLst/>
          </a:prstGeom>
          <a:noFill/>
          <a:ln w="9525">
            <a:noFill/>
            <a:miter lim="800000"/>
            <a:headEnd/>
            <a:tailEnd/>
          </a:ln>
        </p:spPr>
      </p:pic>
      <p:sp>
        <p:nvSpPr>
          <p:cNvPr id="26654" name="TextBox 28"/>
          <p:cNvSpPr txBox="1">
            <a:spLocks noChangeArrowheads="1"/>
          </p:cNvSpPr>
          <p:nvPr/>
        </p:nvSpPr>
        <p:spPr bwMode="auto">
          <a:xfrm>
            <a:off x="107950" y="115888"/>
            <a:ext cx="4176713" cy="585787"/>
          </a:xfrm>
          <a:prstGeom prst="rect">
            <a:avLst/>
          </a:prstGeom>
          <a:noFill/>
          <a:ln w="9525">
            <a:noFill/>
            <a:miter lim="800000"/>
            <a:headEnd/>
            <a:tailEnd/>
          </a:ln>
        </p:spPr>
        <p:txBody>
          <a:bodyPr>
            <a:spAutoFit/>
          </a:bodyPr>
          <a:lstStyle/>
          <a:p>
            <a:r>
              <a:rPr lang="en-GB" sz="3200">
                <a:solidFill>
                  <a:srgbClr val="0070C0"/>
                </a:solidFill>
                <a:latin typeface="Calibri" pitchFamily="34" charset="0"/>
              </a:rPr>
              <a:t>11. Water Sessions</a:t>
            </a:r>
          </a:p>
        </p:txBody>
      </p:sp>
      <p:sp>
        <p:nvSpPr>
          <p:cNvPr id="26655" name="TextBox 13"/>
          <p:cNvSpPr txBox="1">
            <a:spLocks noChangeArrowheads="1"/>
          </p:cNvSpPr>
          <p:nvPr/>
        </p:nvSpPr>
        <p:spPr bwMode="auto">
          <a:xfrm>
            <a:off x="827088" y="4005263"/>
            <a:ext cx="7416800" cy="1200150"/>
          </a:xfrm>
          <a:prstGeom prst="rect">
            <a:avLst/>
          </a:prstGeom>
          <a:solidFill>
            <a:schemeClr val="bg1"/>
          </a:solidFill>
          <a:ln w="19050">
            <a:solidFill>
              <a:schemeClr val="tx1"/>
            </a:solidFill>
            <a:miter lim="800000"/>
            <a:headEnd/>
            <a:tailEnd/>
          </a:ln>
        </p:spPr>
        <p:txBody>
          <a:bodyPr>
            <a:spAutoFit/>
          </a:bodyPr>
          <a:lstStyle/>
          <a:p>
            <a:r>
              <a:rPr lang="en-GB">
                <a:latin typeface="Calibri" pitchFamily="34" charset="0"/>
              </a:rPr>
              <a:t>This document can be used to log water sessions – the main difference is that your effort is not recorded. Use your intuition to estimate how hard your session was,  input an approximation of what your split would have been had the session been on an indoor rowing machine.</a:t>
            </a:r>
          </a:p>
        </p:txBody>
      </p:sp>
      <p:pic>
        <p:nvPicPr>
          <p:cNvPr id="26656" name="Picture 2"/>
          <p:cNvPicPr>
            <a:picLocks noChangeAspect="1" noChangeArrowheads="1"/>
          </p:cNvPicPr>
          <p:nvPr/>
        </p:nvPicPr>
        <p:blipFill>
          <a:blip r:embed="rId5"/>
          <a:srcRect l="2478" t="44640" r="7751" b="16481"/>
          <a:stretch>
            <a:fillRect/>
          </a:stretch>
        </p:blipFill>
        <p:spPr bwMode="auto">
          <a:xfrm>
            <a:off x="395288" y="1373188"/>
            <a:ext cx="8353425" cy="2262187"/>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GB" smtClean="0"/>
              <a:t>My Own Workouts</a:t>
            </a:r>
          </a:p>
        </p:txBody>
      </p:sp>
      <p:graphicFrame>
        <p:nvGraphicFramePr>
          <p:cNvPr id="17" name="Content Placeholder 16"/>
          <p:cNvGraphicFramePr>
            <a:graphicFrameLocks noGrp="1"/>
          </p:cNvGraphicFramePr>
          <p:nvPr>
            <p:ph idx="1"/>
          </p:nvPr>
        </p:nvGraphicFramePr>
        <p:xfrm>
          <a:off x="457200" y="1600200"/>
          <a:ext cx="8229600" cy="2225675"/>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GB" dirty="0"/>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bl>
          </a:graphicData>
        </a:graphic>
      </p:graphicFrame>
      <p:pic>
        <p:nvPicPr>
          <p:cNvPr id="27673" name="Picture 5" descr="E:\JOG\JOG website\224447_10150752300810008_619000007_19987560_8124315_n[1].jpg"/>
          <p:cNvPicPr>
            <a:picLocks noChangeAspect="1" noChangeArrowheads="1"/>
          </p:cNvPicPr>
          <p:nvPr/>
        </p:nvPicPr>
        <p:blipFill>
          <a:blip r:embed="rId2">
            <a:lum bright="88000" contrast="-78000"/>
          </a:blip>
          <a:srcRect/>
          <a:stretch>
            <a:fillRect/>
          </a:stretch>
        </p:blipFill>
        <p:spPr bwMode="auto">
          <a:xfrm>
            <a:off x="0" y="0"/>
            <a:ext cx="91440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a:gradFill>
          <a:ln w="9525">
            <a:noFill/>
            <a:miter lim="800000"/>
            <a:headEnd/>
            <a:tailEnd/>
          </a:ln>
        </p:spPr>
      </p:pic>
      <p:pic>
        <p:nvPicPr>
          <p:cNvPr id="27674" name="Picture 4" descr="E:\JOG\JOG website\new website\banner3.png"/>
          <p:cNvPicPr>
            <a:picLocks noChangeAspect="1" noChangeArrowheads="1"/>
          </p:cNvPicPr>
          <p:nvPr/>
        </p:nvPicPr>
        <p:blipFill>
          <a:blip r:embed="rId3"/>
          <a:srcRect/>
          <a:stretch>
            <a:fillRect/>
          </a:stretch>
        </p:blipFill>
        <p:spPr bwMode="auto">
          <a:xfrm>
            <a:off x="8315325" y="260350"/>
            <a:ext cx="828675" cy="792163"/>
          </a:xfrm>
          <a:prstGeom prst="rect">
            <a:avLst/>
          </a:prstGeom>
          <a:noFill/>
          <a:ln w="9525">
            <a:noFill/>
            <a:miter lim="800000"/>
            <a:headEnd/>
            <a:tailEnd/>
          </a:ln>
        </p:spPr>
      </p:pic>
      <p:sp>
        <p:nvSpPr>
          <p:cNvPr id="27675" name="Rectangle 5"/>
          <p:cNvSpPr>
            <a:spLocks noChangeArrowheads="1"/>
          </p:cNvSpPr>
          <p:nvPr/>
        </p:nvSpPr>
        <p:spPr bwMode="auto">
          <a:xfrm>
            <a:off x="4427538" y="115888"/>
            <a:ext cx="3679825" cy="369887"/>
          </a:xfrm>
          <a:prstGeom prst="rect">
            <a:avLst/>
          </a:prstGeom>
          <a:noFill/>
          <a:ln w="9525">
            <a:noFill/>
            <a:miter lim="800000"/>
            <a:headEnd/>
            <a:tailEnd/>
          </a:ln>
        </p:spPr>
        <p:txBody>
          <a:bodyPr wrap="none">
            <a:spAutoFit/>
          </a:bodyPr>
          <a:lstStyle/>
          <a:p>
            <a:r>
              <a:rPr lang="en-GB">
                <a:solidFill>
                  <a:srgbClr val="00B0F0"/>
                </a:solidFill>
                <a:latin typeface="Calibri" pitchFamily="34" charset="0"/>
              </a:rPr>
              <a:t>Lancaster John O’ Gaunt Rowing Club</a:t>
            </a:r>
          </a:p>
        </p:txBody>
      </p:sp>
      <p:sp>
        <p:nvSpPr>
          <p:cNvPr id="27676" name="Rectangle 6"/>
          <p:cNvSpPr>
            <a:spLocks noChangeArrowheads="1"/>
          </p:cNvSpPr>
          <p:nvPr/>
        </p:nvSpPr>
        <p:spPr bwMode="auto">
          <a:xfrm>
            <a:off x="4572000" y="549275"/>
            <a:ext cx="3763963" cy="368300"/>
          </a:xfrm>
          <a:prstGeom prst="rect">
            <a:avLst/>
          </a:prstGeom>
          <a:noFill/>
          <a:ln w="9525">
            <a:noFill/>
            <a:miter lim="800000"/>
            <a:headEnd/>
            <a:tailEnd/>
          </a:ln>
        </p:spPr>
        <p:txBody>
          <a:bodyPr wrap="none">
            <a:spAutoFit/>
          </a:bodyPr>
          <a:lstStyle/>
          <a:p>
            <a:r>
              <a:rPr lang="en-GB">
                <a:solidFill>
                  <a:srgbClr val="FFC000"/>
                </a:solidFill>
                <a:latin typeface="Calibri" pitchFamily="34" charset="0"/>
              </a:rPr>
              <a:t>Lancaster Schools’ Rowing Association</a:t>
            </a:r>
          </a:p>
        </p:txBody>
      </p:sp>
      <p:pic>
        <p:nvPicPr>
          <p:cNvPr id="27677" name="Picture 3" descr="E:\JOG\JOG website\new website\banner2.png"/>
          <p:cNvPicPr>
            <a:picLocks noChangeAspect="1" noChangeArrowheads="1"/>
          </p:cNvPicPr>
          <p:nvPr/>
        </p:nvPicPr>
        <p:blipFill>
          <a:blip r:embed="rId4"/>
          <a:srcRect/>
          <a:stretch>
            <a:fillRect/>
          </a:stretch>
        </p:blipFill>
        <p:spPr bwMode="auto">
          <a:xfrm>
            <a:off x="8101013" y="0"/>
            <a:ext cx="611187" cy="692150"/>
          </a:xfrm>
          <a:prstGeom prst="rect">
            <a:avLst/>
          </a:prstGeom>
          <a:noFill/>
          <a:ln w="9525">
            <a:noFill/>
            <a:miter lim="800000"/>
            <a:headEnd/>
            <a:tailEnd/>
          </a:ln>
        </p:spPr>
      </p:pic>
      <p:sp>
        <p:nvSpPr>
          <p:cNvPr id="27678" name="TextBox 28"/>
          <p:cNvSpPr txBox="1">
            <a:spLocks noChangeArrowheads="1"/>
          </p:cNvSpPr>
          <p:nvPr/>
        </p:nvSpPr>
        <p:spPr bwMode="auto">
          <a:xfrm>
            <a:off x="107950" y="115888"/>
            <a:ext cx="4176713" cy="585787"/>
          </a:xfrm>
          <a:prstGeom prst="rect">
            <a:avLst/>
          </a:prstGeom>
          <a:noFill/>
          <a:ln w="9525">
            <a:noFill/>
            <a:miter lim="800000"/>
            <a:headEnd/>
            <a:tailEnd/>
          </a:ln>
        </p:spPr>
        <p:txBody>
          <a:bodyPr>
            <a:spAutoFit/>
          </a:bodyPr>
          <a:lstStyle/>
          <a:p>
            <a:r>
              <a:rPr lang="en-GB" sz="3200">
                <a:solidFill>
                  <a:srgbClr val="0070C0"/>
                </a:solidFill>
                <a:latin typeface="Calibri" pitchFamily="34" charset="0"/>
              </a:rPr>
              <a:t>12. My Own Workouts</a:t>
            </a:r>
          </a:p>
        </p:txBody>
      </p:sp>
      <p:sp>
        <p:nvSpPr>
          <p:cNvPr id="27679" name="TextBox 13"/>
          <p:cNvSpPr txBox="1">
            <a:spLocks noChangeArrowheads="1"/>
          </p:cNvSpPr>
          <p:nvPr/>
        </p:nvSpPr>
        <p:spPr bwMode="auto">
          <a:xfrm>
            <a:off x="827088" y="4005263"/>
            <a:ext cx="7416800" cy="2033587"/>
          </a:xfrm>
          <a:prstGeom prst="rect">
            <a:avLst/>
          </a:prstGeom>
          <a:solidFill>
            <a:schemeClr val="bg1"/>
          </a:solidFill>
          <a:ln w="19050">
            <a:solidFill>
              <a:schemeClr val="tx1"/>
            </a:solidFill>
            <a:miter lim="800000"/>
            <a:headEnd/>
            <a:tailEnd/>
          </a:ln>
        </p:spPr>
        <p:txBody>
          <a:bodyPr>
            <a:spAutoFit/>
          </a:bodyPr>
          <a:lstStyle/>
          <a:p>
            <a:r>
              <a:rPr lang="en-GB">
                <a:latin typeface="Calibri" pitchFamily="34" charset="0"/>
              </a:rPr>
              <a:t>If you want to make your own workouts then use the workout list to pick a session that is close to the one that you want to do and adapt it using the “Actual” boxes.</a:t>
            </a:r>
          </a:p>
          <a:p>
            <a:endParaRPr lang="en-GB">
              <a:latin typeface="Calibri" pitchFamily="34" charset="0"/>
            </a:endParaRPr>
          </a:p>
          <a:p>
            <a:r>
              <a:rPr lang="en-GB">
                <a:latin typeface="Calibri" pitchFamily="34" charset="0"/>
              </a:rPr>
              <a:t>On the Wednesday above the athlete only had 45 minutes to complete a UT2 session, the athlete inputted UT2 (03) in the “Workout” cell and changed the “Sets Actual” and “Work Actual” to meet his requirements.</a:t>
            </a:r>
          </a:p>
        </p:txBody>
      </p:sp>
      <p:pic>
        <p:nvPicPr>
          <p:cNvPr id="27680" name="Picture 2"/>
          <p:cNvPicPr>
            <a:picLocks noChangeAspect="1" noChangeArrowheads="1"/>
          </p:cNvPicPr>
          <p:nvPr/>
        </p:nvPicPr>
        <p:blipFill>
          <a:blip r:embed="rId5"/>
          <a:srcRect l="2478" t="44640" r="7751" b="16481"/>
          <a:stretch>
            <a:fillRect/>
          </a:stretch>
        </p:blipFill>
        <p:spPr bwMode="auto">
          <a:xfrm>
            <a:off x="395288" y="1373188"/>
            <a:ext cx="8353425" cy="2262187"/>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lstStyle/>
          <a:p>
            <a:pPr eaLnBrk="1" hangingPunct="1"/>
            <a:r>
              <a:rPr lang="en-GB" smtClean="0"/>
              <a:t>Active Rest</a:t>
            </a:r>
          </a:p>
        </p:txBody>
      </p:sp>
      <p:graphicFrame>
        <p:nvGraphicFramePr>
          <p:cNvPr id="17" name="Content Placeholder 16"/>
          <p:cNvGraphicFramePr>
            <a:graphicFrameLocks noGrp="1"/>
          </p:cNvGraphicFramePr>
          <p:nvPr>
            <p:ph idx="4294967295"/>
          </p:nvPr>
        </p:nvGraphicFramePr>
        <p:xfrm>
          <a:off x="457200" y="1600200"/>
          <a:ext cx="8229600" cy="2225675"/>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GB" dirty="0"/>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bl>
          </a:graphicData>
        </a:graphic>
      </p:graphicFrame>
      <p:pic>
        <p:nvPicPr>
          <p:cNvPr id="28697" name="Picture 5" descr="E:\JOG\JOG website\224447_10150752300810008_619000007_19987560_8124315_n[1].jpg"/>
          <p:cNvPicPr>
            <a:picLocks noChangeAspect="1" noChangeArrowheads="1"/>
          </p:cNvPicPr>
          <p:nvPr/>
        </p:nvPicPr>
        <p:blipFill>
          <a:blip r:embed="rId2">
            <a:lum bright="88000" contrast="-78000"/>
          </a:blip>
          <a:srcRect/>
          <a:stretch>
            <a:fillRect/>
          </a:stretch>
        </p:blipFill>
        <p:spPr bwMode="auto">
          <a:xfrm>
            <a:off x="0" y="0"/>
            <a:ext cx="91440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a:gradFill>
          <a:ln w="9525">
            <a:noFill/>
            <a:miter lim="800000"/>
            <a:headEnd/>
            <a:tailEnd/>
          </a:ln>
        </p:spPr>
      </p:pic>
      <p:pic>
        <p:nvPicPr>
          <p:cNvPr id="28698" name="Picture 4" descr="E:\JOG\JOG website\new website\banner3.png"/>
          <p:cNvPicPr>
            <a:picLocks noChangeAspect="1" noChangeArrowheads="1"/>
          </p:cNvPicPr>
          <p:nvPr/>
        </p:nvPicPr>
        <p:blipFill>
          <a:blip r:embed="rId3"/>
          <a:srcRect/>
          <a:stretch>
            <a:fillRect/>
          </a:stretch>
        </p:blipFill>
        <p:spPr bwMode="auto">
          <a:xfrm>
            <a:off x="8315325" y="260350"/>
            <a:ext cx="828675" cy="792163"/>
          </a:xfrm>
          <a:prstGeom prst="rect">
            <a:avLst/>
          </a:prstGeom>
          <a:noFill/>
          <a:ln w="9525">
            <a:noFill/>
            <a:miter lim="800000"/>
            <a:headEnd/>
            <a:tailEnd/>
          </a:ln>
        </p:spPr>
      </p:pic>
      <p:sp>
        <p:nvSpPr>
          <p:cNvPr id="28699" name="Rectangle 5"/>
          <p:cNvSpPr>
            <a:spLocks noChangeArrowheads="1"/>
          </p:cNvSpPr>
          <p:nvPr/>
        </p:nvSpPr>
        <p:spPr bwMode="auto">
          <a:xfrm>
            <a:off x="4427538" y="115888"/>
            <a:ext cx="3679825" cy="369887"/>
          </a:xfrm>
          <a:prstGeom prst="rect">
            <a:avLst/>
          </a:prstGeom>
          <a:noFill/>
          <a:ln w="9525">
            <a:noFill/>
            <a:miter lim="800000"/>
            <a:headEnd/>
            <a:tailEnd/>
          </a:ln>
        </p:spPr>
        <p:txBody>
          <a:bodyPr wrap="none">
            <a:spAutoFit/>
          </a:bodyPr>
          <a:lstStyle/>
          <a:p>
            <a:r>
              <a:rPr lang="en-GB">
                <a:solidFill>
                  <a:srgbClr val="00B0F0"/>
                </a:solidFill>
                <a:latin typeface="Calibri" pitchFamily="34" charset="0"/>
              </a:rPr>
              <a:t>Lancaster John O’ Gaunt Rowing Club</a:t>
            </a:r>
          </a:p>
        </p:txBody>
      </p:sp>
      <p:sp>
        <p:nvSpPr>
          <p:cNvPr id="28700" name="Rectangle 6"/>
          <p:cNvSpPr>
            <a:spLocks noChangeArrowheads="1"/>
          </p:cNvSpPr>
          <p:nvPr/>
        </p:nvSpPr>
        <p:spPr bwMode="auto">
          <a:xfrm>
            <a:off x="4572000" y="549275"/>
            <a:ext cx="3763963" cy="368300"/>
          </a:xfrm>
          <a:prstGeom prst="rect">
            <a:avLst/>
          </a:prstGeom>
          <a:noFill/>
          <a:ln w="9525">
            <a:noFill/>
            <a:miter lim="800000"/>
            <a:headEnd/>
            <a:tailEnd/>
          </a:ln>
        </p:spPr>
        <p:txBody>
          <a:bodyPr wrap="none">
            <a:spAutoFit/>
          </a:bodyPr>
          <a:lstStyle/>
          <a:p>
            <a:r>
              <a:rPr lang="en-GB">
                <a:solidFill>
                  <a:srgbClr val="FFC000"/>
                </a:solidFill>
                <a:latin typeface="Calibri" pitchFamily="34" charset="0"/>
              </a:rPr>
              <a:t>Lancaster Schools’ Rowing Association</a:t>
            </a:r>
          </a:p>
        </p:txBody>
      </p:sp>
      <p:pic>
        <p:nvPicPr>
          <p:cNvPr id="28701" name="Picture 3" descr="E:\JOG\JOG website\new website\banner2.png"/>
          <p:cNvPicPr>
            <a:picLocks noChangeAspect="1" noChangeArrowheads="1"/>
          </p:cNvPicPr>
          <p:nvPr/>
        </p:nvPicPr>
        <p:blipFill>
          <a:blip r:embed="rId4"/>
          <a:srcRect/>
          <a:stretch>
            <a:fillRect/>
          </a:stretch>
        </p:blipFill>
        <p:spPr bwMode="auto">
          <a:xfrm>
            <a:off x="8101013" y="0"/>
            <a:ext cx="611187" cy="692150"/>
          </a:xfrm>
          <a:prstGeom prst="rect">
            <a:avLst/>
          </a:prstGeom>
          <a:noFill/>
          <a:ln w="9525">
            <a:noFill/>
            <a:miter lim="800000"/>
            <a:headEnd/>
            <a:tailEnd/>
          </a:ln>
        </p:spPr>
      </p:pic>
      <p:sp>
        <p:nvSpPr>
          <p:cNvPr id="28702" name="TextBox 28"/>
          <p:cNvSpPr txBox="1">
            <a:spLocks noChangeArrowheads="1"/>
          </p:cNvSpPr>
          <p:nvPr/>
        </p:nvSpPr>
        <p:spPr bwMode="auto">
          <a:xfrm>
            <a:off x="107950" y="115888"/>
            <a:ext cx="4176713" cy="579437"/>
          </a:xfrm>
          <a:prstGeom prst="rect">
            <a:avLst/>
          </a:prstGeom>
          <a:noFill/>
          <a:ln w="9525">
            <a:noFill/>
            <a:miter lim="800000"/>
            <a:headEnd/>
            <a:tailEnd/>
          </a:ln>
        </p:spPr>
        <p:txBody>
          <a:bodyPr>
            <a:spAutoFit/>
          </a:bodyPr>
          <a:lstStyle/>
          <a:p>
            <a:r>
              <a:rPr lang="en-GB" sz="3200">
                <a:solidFill>
                  <a:srgbClr val="0070C0"/>
                </a:solidFill>
                <a:latin typeface="Calibri" pitchFamily="34" charset="0"/>
              </a:rPr>
              <a:t>13. Active Rest</a:t>
            </a:r>
          </a:p>
        </p:txBody>
      </p:sp>
      <p:sp>
        <p:nvSpPr>
          <p:cNvPr id="28703" name="TextBox 13"/>
          <p:cNvSpPr txBox="1">
            <a:spLocks noChangeArrowheads="1"/>
          </p:cNvSpPr>
          <p:nvPr/>
        </p:nvSpPr>
        <p:spPr bwMode="auto">
          <a:xfrm>
            <a:off x="827088" y="4005263"/>
            <a:ext cx="7416800" cy="1209675"/>
          </a:xfrm>
          <a:prstGeom prst="rect">
            <a:avLst/>
          </a:prstGeom>
          <a:solidFill>
            <a:schemeClr val="bg1"/>
          </a:solidFill>
          <a:ln w="19050">
            <a:solidFill>
              <a:schemeClr val="tx1"/>
            </a:solidFill>
            <a:miter lim="800000"/>
            <a:headEnd/>
            <a:tailEnd/>
          </a:ln>
        </p:spPr>
        <p:txBody>
          <a:bodyPr>
            <a:spAutoFit/>
          </a:bodyPr>
          <a:lstStyle/>
          <a:p>
            <a:r>
              <a:rPr lang="en-GB">
                <a:latin typeface="Calibri" pitchFamily="34" charset="0"/>
              </a:rPr>
              <a:t>“Rest” is supposed to be active rest.</a:t>
            </a:r>
          </a:p>
          <a:p>
            <a:endParaRPr lang="en-GB">
              <a:latin typeface="Calibri" pitchFamily="34" charset="0"/>
            </a:endParaRPr>
          </a:p>
          <a:p>
            <a:r>
              <a:rPr lang="en-GB">
                <a:latin typeface="Calibri" pitchFamily="34" charset="0"/>
              </a:rPr>
              <a:t>When completing an interval session with rest take the opportunity to grab a drink and quickly stretch.</a:t>
            </a:r>
          </a:p>
        </p:txBody>
      </p:sp>
      <p:pic>
        <p:nvPicPr>
          <p:cNvPr id="28704" name="Picture 2"/>
          <p:cNvPicPr>
            <a:picLocks noChangeAspect="1" noChangeArrowheads="1"/>
          </p:cNvPicPr>
          <p:nvPr/>
        </p:nvPicPr>
        <p:blipFill>
          <a:blip r:embed="rId5"/>
          <a:srcRect l="2478" t="44640" r="7751" b="16481"/>
          <a:stretch>
            <a:fillRect/>
          </a:stretch>
        </p:blipFill>
        <p:spPr bwMode="auto">
          <a:xfrm>
            <a:off x="395288" y="1373188"/>
            <a:ext cx="8353425" cy="2262187"/>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GB" smtClean="0"/>
              <a:t>Test</a:t>
            </a:r>
          </a:p>
        </p:txBody>
      </p:sp>
      <p:sp>
        <p:nvSpPr>
          <p:cNvPr id="16386" name="Content Placeholder 2"/>
          <p:cNvSpPr>
            <a:spLocks noGrp="1"/>
          </p:cNvSpPr>
          <p:nvPr>
            <p:ph idx="1"/>
          </p:nvPr>
        </p:nvSpPr>
        <p:spPr/>
        <p:txBody>
          <a:bodyPr/>
          <a:lstStyle/>
          <a:p>
            <a:pPr eaLnBrk="1" hangingPunct="1"/>
            <a:endParaRPr lang="en-GB" smtClean="0"/>
          </a:p>
        </p:txBody>
      </p:sp>
      <p:pic>
        <p:nvPicPr>
          <p:cNvPr id="16387" name="Picture 5" descr="E:\JOG\JOG website\224447_10150752300810008_619000007_19987560_8124315_n[1].jpg"/>
          <p:cNvPicPr>
            <a:picLocks noChangeAspect="1" noChangeArrowheads="1"/>
          </p:cNvPicPr>
          <p:nvPr/>
        </p:nvPicPr>
        <p:blipFill>
          <a:blip r:embed="rId2">
            <a:lum bright="88000" contrast="-78000"/>
          </a:blip>
          <a:srcRect/>
          <a:stretch>
            <a:fillRect/>
          </a:stretch>
        </p:blipFill>
        <p:spPr bwMode="auto">
          <a:xfrm>
            <a:off x="0" y="0"/>
            <a:ext cx="91440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a:gradFill>
          <a:ln w="9525">
            <a:noFill/>
            <a:miter lim="800000"/>
            <a:headEnd/>
            <a:tailEnd/>
          </a:ln>
        </p:spPr>
      </p:pic>
      <p:pic>
        <p:nvPicPr>
          <p:cNvPr id="16388" name="Picture 4" descr="E:\JOG\JOG website\new website\banner3.png"/>
          <p:cNvPicPr>
            <a:picLocks noChangeAspect="1" noChangeArrowheads="1"/>
          </p:cNvPicPr>
          <p:nvPr/>
        </p:nvPicPr>
        <p:blipFill>
          <a:blip r:embed="rId3"/>
          <a:srcRect/>
          <a:stretch>
            <a:fillRect/>
          </a:stretch>
        </p:blipFill>
        <p:spPr bwMode="auto">
          <a:xfrm>
            <a:off x="8315325" y="260350"/>
            <a:ext cx="828675" cy="792163"/>
          </a:xfrm>
          <a:prstGeom prst="rect">
            <a:avLst/>
          </a:prstGeom>
          <a:noFill/>
          <a:ln w="9525">
            <a:noFill/>
            <a:miter lim="800000"/>
            <a:headEnd/>
            <a:tailEnd/>
          </a:ln>
        </p:spPr>
      </p:pic>
      <p:sp>
        <p:nvSpPr>
          <p:cNvPr id="16389" name="Rectangle 5"/>
          <p:cNvSpPr>
            <a:spLocks noChangeArrowheads="1"/>
          </p:cNvSpPr>
          <p:nvPr/>
        </p:nvSpPr>
        <p:spPr bwMode="auto">
          <a:xfrm>
            <a:off x="4427538" y="115888"/>
            <a:ext cx="3679825" cy="369887"/>
          </a:xfrm>
          <a:prstGeom prst="rect">
            <a:avLst/>
          </a:prstGeom>
          <a:noFill/>
          <a:ln w="9525">
            <a:noFill/>
            <a:miter lim="800000"/>
            <a:headEnd/>
            <a:tailEnd/>
          </a:ln>
        </p:spPr>
        <p:txBody>
          <a:bodyPr wrap="none">
            <a:spAutoFit/>
          </a:bodyPr>
          <a:lstStyle/>
          <a:p>
            <a:r>
              <a:rPr lang="en-GB">
                <a:solidFill>
                  <a:srgbClr val="00B0F0"/>
                </a:solidFill>
                <a:latin typeface="Calibri" pitchFamily="34" charset="0"/>
              </a:rPr>
              <a:t>Lancaster John O’ Gaunt Rowing Club</a:t>
            </a:r>
          </a:p>
        </p:txBody>
      </p:sp>
      <p:sp>
        <p:nvSpPr>
          <p:cNvPr id="16390" name="Rectangle 6"/>
          <p:cNvSpPr>
            <a:spLocks noChangeArrowheads="1"/>
          </p:cNvSpPr>
          <p:nvPr/>
        </p:nvSpPr>
        <p:spPr bwMode="auto">
          <a:xfrm>
            <a:off x="4572000" y="549275"/>
            <a:ext cx="3763963" cy="368300"/>
          </a:xfrm>
          <a:prstGeom prst="rect">
            <a:avLst/>
          </a:prstGeom>
          <a:noFill/>
          <a:ln w="9525">
            <a:noFill/>
            <a:miter lim="800000"/>
            <a:headEnd/>
            <a:tailEnd/>
          </a:ln>
        </p:spPr>
        <p:txBody>
          <a:bodyPr wrap="none">
            <a:spAutoFit/>
          </a:bodyPr>
          <a:lstStyle/>
          <a:p>
            <a:r>
              <a:rPr lang="en-GB">
                <a:solidFill>
                  <a:srgbClr val="FFC000"/>
                </a:solidFill>
                <a:latin typeface="Calibri" pitchFamily="34" charset="0"/>
              </a:rPr>
              <a:t>Lancaster Schools’ Rowing Association</a:t>
            </a:r>
          </a:p>
        </p:txBody>
      </p:sp>
      <p:pic>
        <p:nvPicPr>
          <p:cNvPr id="16391" name="Picture 3" descr="E:\JOG\JOG website\new website\banner2.png"/>
          <p:cNvPicPr>
            <a:picLocks noChangeAspect="1" noChangeArrowheads="1"/>
          </p:cNvPicPr>
          <p:nvPr/>
        </p:nvPicPr>
        <p:blipFill>
          <a:blip r:embed="rId4"/>
          <a:srcRect/>
          <a:stretch>
            <a:fillRect/>
          </a:stretch>
        </p:blipFill>
        <p:spPr bwMode="auto">
          <a:xfrm>
            <a:off x="8101013" y="0"/>
            <a:ext cx="611187" cy="692150"/>
          </a:xfrm>
          <a:prstGeom prst="rect">
            <a:avLst/>
          </a:prstGeom>
          <a:noFill/>
          <a:ln w="9525">
            <a:noFill/>
            <a:miter lim="800000"/>
            <a:headEnd/>
            <a:tailEnd/>
          </a:ln>
        </p:spPr>
      </p:pic>
      <p:pic>
        <p:nvPicPr>
          <p:cNvPr id="16392" name="Picture 8"/>
          <p:cNvPicPr>
            <a:picLocks noChangeAspect="1" noChangeArrowheads="1"/>
          </p:cNvPicPr>
          <p:nvPr/>
        </p:nvPicPr>
        <p:blipFill>
          <a:blip r:embed="rId5"/>
          <a:srcRect t="15714" r="69400" b="72920"/>
          <a:stretch>
            <a:fillRect/>
          </a:stretch>
        </p:blipFill>
        <p:spPr bwMode="auto">
          <a:xfrm>
            <a:off x="395288" y="3933825"/>
            <a:ext cx="4032250" cy="935038"/>
          </a:xfrm>
          <a:prstGeom prst="rect">
            <a:avLst/>
          </a:prstGeom>
          <a:noFill/>
          <a:ln w="19050">
            <a:solidFill>
              <a:schemeClr val="tx1"/>
            </a:solidFill>
            <a:miter lim="800000"/>
            <a:headEnd/>
            <a:tailEnd/>
          </a:ln>
        </p:spPr>
      </p:pic>
      <p:pic>
        <p:nvPicPr>
          <p:cNvPr id="16393" name="Picture 9"/>
          <p:cNvPicPr>
            <a:picLocks noChangeAspect="1" noChangeArrowheads="1"/>
          </p:cNvPicPr>
          <p:nvPr/>
        </p:nvPicPr>
        <p:blipFill>
          <a:blip r:embed="rId5"/>
          <a:srcRect l="3279" t="27080" r="69400" b="64127"/>
          <a:stretch>
            <a:fillRect/>
          </a:stretch>
        </p:blipFill>
        <p:spPr bwMode="auto">
          <a:xfrm>
            <a:off x="2627313" y="5445125"/>
            <a:ext cx="3600450" cy="723900"/>
          </a:xfrm>
          <a:prstGeom prst="rect">
            <a:avLst/>
          </a:prstGeom>
          <a:noFill/>
          <a:ln w="19050">
            <a:solidFill>
              <a:schemeClr val="tx1"/>
            </a:solidFill>
            <a:miter lim="800000"/>
            <a:headEnd/>
            <a:tailEnd/>
          </a:ln>
        </p:spPr>
      </p:pic>
      <p:sp>
        <p:nvSpPr>
          <p:cNvPr id="16394" name="TextBox 28"/>
          <p:cNvSpPr txBox="1">
            <a:spLocks noChangeArrowheads="1"/>
          </p:cNvSpPr>
          <p:nvPr/>
        </p:nvSpPr>
        <p:spPr bwMode="auto">
          <a:xfrm>
            <a:off x="107950" y="115888"/>
            <a:ext cx="3240088" cy="585787"/>
          </a:xfrm>
          <a:prstGeom prst="rect">
            <a:avLst/>
          </a:prstGeom>
          <a:noFill/>
          <a:ln w="9525">
            <a:noFill/>
            <a:miter lim="800000"/>
            <a:headEnd/>
            <a:tailEnd/>
          </a:ln>
        </p:spPr>
        <p:txBody>
          <a:bodyPr>
            <a:spAutoFit/>
          </a:bodyPr>
          <a:lstStyle/>
          <a:p>
            <a:r>
              <a:rPr lang="en-GB" sz="3200">
                <a:solidFill>
                  <a:srgbClr val="0070C0"/>
                </a:solidFill>
                <a:latin typeface="Calibri" pitchFamily="34" charset="0"/>
              </a:rPr>
              <a:t>1. Test</a:t>
            </a:r>
          </a:p>
        </p:txBody>
      </p:sp>
      <p:sp>
        <p:nvSpPr>
          <p:cNvPr id="16395" name="TextBox 29"/>
          <p:cNvSpPr txBox="1">
            <a:spLocks noChangeArrowheads="1"/>
          </p:cNvSpPr>
          <p:nvPr/>
        </p:nvSpPr>
        <p:spPr bwMode="auto">
          <a:xfrm>
            <a:off x="395288" y="3500438"/>
            <a:ext cx="4032250" cy="369887"/>
          </a:xfrm>
          <a:prstGeom prst="rect">
            <a:avLst/>
          </a:prstGeom>
          <a:noFill/>
          <a:ln w="9525">
            <a:noFill/>
            <a:miter lim="800000"/>
            <a:headEnd/>
            <a:tailEnd/>
          </a:ln>
        </p:spPr>
        <p:txBody>
          <a:bodyPr>
            <a:spAutoFit/>
          </a:bodyPr>
          <a:lstStyle/>
          <a:p>
            <a:pPr algn="ctr"/>
            <a:r>
              <a:rPr lang="en-GB" u="sng">
                <a:solidFill>
                  <a:srgbClr val="0070C0"/>
                </a:solidFill>
                <a:latin typeface="Calibri" pitchFamily="34" charset="0"/>
              </a:rPr>
              <a:t>Standard 2km Test</a:t>
            </a:r>
          </a:p>
        </p:txBody>
      </p:sp>
      <p:sp>
        <p:nvSpPr>
          <p:cNvPr id="16396" name="TextBox 30"/>
          <p:cNvSpPr txBox="1">
            <a:spLocks noChangeArrowheads="1"/>
          </p:cNvSpPr>
          <p:nvPr/>
        </p:nvSpPr>
        <p:spPr bwMode="auto">
          <a:xfrm>
            <a:off x="4572000" y="3500438"/>
            <a:ext cx="4176713" cy="369887"/>
          </a:xfrm>
          <a:prstGeom prst="rect">
            <a:avLst/>
          </a:prstGeom>
          <a:noFill/>
          <a:ln w="9525">
            <a:noFill/>
            <a:miter lim="800000"/>
            <a:headEnd/>
            <a:tailEnd/>
          </a:ln>
        </p:spPr>
        <p:txBody>
          <a:bodyPr>
            <a:spAutoFit/>
          </a:bodyPr>
          <a:lstStyle/>
          <a:p>
            <a:pPr algn="ctr"/>
            <a:r>
              <a:rPr lang="en-GB" u="sng">
                <a:solidFill>
                  <a:srgbClr val="0070C0"/>
                </a:solidFill>
                <a:latin typeface="Calibri" pitchFamily="34" charset="0"/>
              </a:rPr>
              <a:t>2km Predictor</a:t>
            </a:r>
          </a:p>
        </p:txBody>
      </p:sp>
      <p:sp>
        <p:nvSpPr>
          <p:cNvPr id="16397" name="TextBox 31"/>
          <p:cNvSpPr txBox="1">
            <a:spLocks noChangeArrowheads="1"/>
          </p:cNvSpPr>
          <p:nvPr/>
        </p:nvSpPr>
        <p:spPr bwMode="auto">
          <a:xfrm>
            <a:off x="2627313" y="5013325"/>
            <a:ext cx="3529012" cy="369888"/>
          </a:xfrm>
          <a:prstGeom prst="rect">
            <a:avLst/>
          </a:prstGeom>
          <a:noFill/>
          <a:ln w="9525">
            <a:noFill/>
            <a:miter lim="800000"/>
            <a:headEnd/>
            <a:tailEnd/>
          </a:ln>
        </p:spPr>
        <p:txBody>
          <a:bodyPr>
            <a:spAutoFit/>
          </a:bodyPr>
          <a:lstStyle/>
          <a:p>
            <a:pPr algn="ctr"/>
            <a:r>
              <a:rPr lang="en-GB" u="sng">
                <a:solidFill>
                  <a:srgbClr val="0070C0"/>
                </a:solidFill>
                <a:latin typeface="Calibri" pitchFamily="34" charset="0"/>
              </a:rPr>
              <a:t>Training Zones</a:t>
            </a:r>
          </a:p>
        </p:txBody>
      </p:sp>
      <p:pic>
        <p:nvPicPr>
          <p:cNvPr id="16398" name="Picture 9"/>
          <p:cNvPicPr>
            <a:picLocks noChangeAspect="1" noChangeArrowheads="1"/>
          </p:cNvPicPr>
          <p:nvPr/>
        </p:nvPicPr>
        <p:blipFill>
          <a:blip r:embed="rId6"/>
          <a:srcRect t="15840" r="69400" b="72794"/>
          <a:stretch>
            <a:fillRect/>
          </a:stretch>
        </p:blipFill>
        <p:spPr bwMode="auto">
          <a:xfrm>
            <a:off x="4643438" y="3933825"/>
            <a:ext cx="4032250" cy="935038"/>
          </a:xfrm>
          <a:prstGeom prst="rect">
            <a:avLst/>
          </a:prstGeom>
          <a:noFill/>
          <a:ln w="19050">
            <a:solidFill>
              <a:schemeClr val="tx1"/>
            </a:solidFill>
            <a:miter lim="800000"/>
            <a:headEnd/>
            <a:tailEnd/>
          </a:ln>
        </p:spPr>
      </p:pic>
      <p:sp>
        <p:nvSpPr>
          <p:cNvPr id="36" name="TextBox 35"/>
          <p:cNvSpPr txBox="1"/>
          <p:nvPr/>
        </p:nvSpPr>
        <p:spPr>
          <a:xfrm>
            <a:off x="755650" y="1196975"/>
            <a:ext cx="7561263" cy="2030413"/>
          </a:xfrm>
          <a:prstGeom prst="rect">
            <a:avLst/>
          </a:prstGeom>
          <a:noFill/>
        </p:spPr>
        <p:txBody>
          <a:bodyPr>
            <a:spAutoFit/>
          </a:bodyPr>
          <a:lstStyle/>
          <a:p>
            <a:pPr fontAlgn="auto">
              <a:spcBef>
                <a:spcPts val="0"/>
              </a:spcBef>
              <a:spcAft>
                <a:spcPts val="0"/>
              </a:spcAft>
              <a:defRPr/>
            </a:pPr>
            <a:r>
              <a:rPr lang="en-GB" dirty="0">
                <a:latin typeface="+mn-lt"/>
              </a:rPr>
              <a:t>First of all complete either a 2km test or a 2km predictor test.</a:t>
            </a:r>
          </a:p>
          <a:p>
            <a:pPr fontAlgn="auto">
              <a:spcBef>
                <a:spcPts val="0"/>
              </a:spcBef>
              <a:spcAft>
                <a:spcPts val="0"/>
              </a:spcAft>
              <a:defRPr/>
            </a:pPr>
            <a:endParaRPr lang="en-GB" dirty="0">
              <a:latin typeface="+mn-lt"/>
            </a:endParaRPr>
          </a:p>
          <a:p>
            <a:pPr fontAlgn="auto">
              <a:spcBef>
                <a:spcPts val="0"/>
              </a:spcBef>
              <a:spcAft>
                <a:spcPts val="0"/>
              </a:spcAft>
              <a:defRPr/>
            </a:pPr>
            <a:r>
              <a:rPr lang="en-GB" dirty="0">
                <a:latin typeface="+mn-lt"/>
              </a:rPr>
              <a:t>Format for 2km Predictor:</a:t>
            </a:r>
          </a:p>
          <a:p>
            <a:pPr fontAlgn="auto">
              <a:spcBef>
                <a:spcPts val="0"/>
              </a:spcBef>
              <a:spcAft>
                <a:spcPts val="0"/>
              </a:spcAft>
              <a:defRPr/>
            </a:pPr>
            <a:endParaRPr lang="en-GB" dirty="0">
              <a:latin typeface="+mn-lt"/>
            </a:endParaRPr>
          </a:p>
          <a:p>
            <a:pPr marL="625475" lvl="1" indent="-271463" fontAlgn="auto">
              <a:spcBef>
                <a:spcPts val="0"/>
              </a:spcBef>
              <a:spcAft>
                <a:spcPts val="0"/>
              </a:spcAft>
              <a:buFont typeface="Arial" pitchFamily="34" charset="0"/>
              <a:buChar char="•"/>
              <a:defRPr/>
            </a:pPr>
            <a:r>
              <a:rPr lang="en-GB" dirty="0">
                <a:latin typeface="+mn-lt"/>
              </a:rPr>
              <a:t>Complete 4 sets of 640m with 36seconds rest</a:t>
            </a:r>
          </a:p>
          <a:p>
            <a:pPr marL="0" lvl="1" fontAlgn="auto">
              <a:spcBef>
                <a:spcPts val="0"/>
              </a:spcBef>
              <a:spcAft>
                <a:spcPts val="0"/>
              </a:spcAft>
              <a:defRPr/>
            </a:pPr>
            <a:endParaRPr lang="en-GB" dirty="0">
              <a:latin typeface="+mn-lt"/>
            </a:endParaRPr>
          </a:p>
          <a:p>
            <a:pPr marL="0" lvl="1" fontAlgn="auto">
              <a:spcBef>
                <a:spcPts val="0"/>
              </a:spcBef>
              <a:spcAft>
                <a:spcPts val="0"/>
              </a:spcAft>
              <a:defRPr/>
            </a:pPr>
            <a:r>
              <a:rPr lang="en-GB" dirty="0">
                <a:latin typeface="+mn-lt"/>
              </a:rPr>
              <a:t>Tests will give 5 Training Zones to work in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GB" smtClean="0"/>
              <a:t>Training Zones</a:t>
            </a:r>
          </a:p>
        </p:txBody>
      </p:sp>
      <p:graphicFrame>
        <p:nvGraphicFramePr>
          <p:cNvPr id="17" name="Content Placeholder 16"/>
          <p:cNvGraphicFramePr>
            <a:graphicFrameLocks noGrp="1"/>
          </p:cNvGraphicFramePr>
          <p:nvPr>
            <p:ph idx="1"/>
          </p:nvPr>
        </p:nvGraphicFramePr>
        <p:xfrm>
          <a:off x="457200" y="1600200"/>
          <a:ext cx="8229600" cy="2225675"/>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GB" dirty="0"/>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bl>
          </a:graphicData>
        </a:graphic>
      </p:graphicFrame>
      <p:pic>
        <p:nvPicPr>
          <p:cNvPr id="17433" name="Picture 5" descr="E:\JOG\JOG website\224447_10150752300810008_619000007_19987560_8124315_n[1].jpg"/>
          <p:cNvPicPr>
            <a:picLocks noChangeAspect="1" noChangeArrowheads="1"/>
          </p:cNvPicPr>
          <p:nvPr/>
        </p:nvPicPr>
        <p:blipFill>
          <a:blip r:embed="rId2">
            <a:lum bright="88000" contrast="-78000"/>
          </a:blip>
          <a:srcRect/>
          <a:stretch>
            <a:fillRect/>
          </a:stretch>
        </p:blipFill>
        <p:spPr bwMode="auto">
          <a:xfrm>
            <a:off x="0" y="0"/>
            <a:ext cx="91440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a:gradFill>
          <a:ln w="9525">
            <a:noFill/>
            <a:miter lim="800000"/>
            <a:headEnd/>
            <a:tailEnd/>
          </a:ln>
        </p:spPr>
      </p:pic>
      <p:pic>
        <p:nvPicPr>
          <p:cNvPr id="17434" name="Picture 4" descr="E:\JOG\JOG website\new website\banner3.png"/>
          <p:cNvPicPr>
            <a:picLocks noChangeAspect="1" noChangeArrowheads="1"/>
          </p:cNvPicPr>
          <p:nvPr/>
        </p:nvPicPr>
        <p:blipFill>
          <a:blip r:embed="rId3"/>
          <a:srcRect/>
          <a:stretch>
            <a:fillRect/>
          </a:stretch>
        </p:blipFill>
        <p:spPr bwMode="auto">
          <a:xfrm>
            <a:off x="8315325" y="260350"/>
            <a:ext cx="828675" cy="792163"/>
          </a:xfrm>
          <a:prstGeom prst="rect">
            <a:avLst/>
          </a:prstGeom>
          <a:noFill/>
          <a:ln w="9525">
            <a:noFill/>
            <a:miter lim="800000"/>
            <a:headEnd/>
            <a:tailEnd/>
          </a:ln>
        </p:spPr>
      </p:pic>
      <p:sp>
        <p:nvSpPr>
          <p:cNvPr id="17435" name="Rectangle 5"/>
          <p:cNvSpPr>
            <a:spLocks noChangeArrowheads="1"/>
          </p:cNvSpPr>
          <p:nvPr/>
        </p:nvSpPr>
        <p:spPr bwMode="auto">
          <a:xfrm>
            <a:off x="4427538" y="115888"/>
            <a:ext cx="3679825" cy="369887"/>
          </a:xfrm>
          <a:prstGeom prst="rect">
            <a:avLst/>
          </a:prstGeom>
          <a:noFill/>
          <a:ln w="9525">
            <a:noFill/>
            <a:miter lim="800000"/>
            <a:headEnd/>
            <a:tailEnd/>
          </a:ln>
        </p:spPr>
        <p:txBody>
          <a:bodyPr wrap="none">
            <a:spAutoFit/>
          </a:bodyPr>
          <a:lstStyle/>
          <a:p>
            <a:r>
              <a:rPr lang="en-GB">
                <a:solidFill>
                  <a:srgbClr val="00B0F0"/>
                </a:solidFill>
                <a:latin typeface="Calibri" pitchFamily="34" charset="0"/>
              </a:rPr>
              <a:t>Lancaster John O’ Gaunt Rowing Club</a:t>
            </a:r>
          </a:p>
        </p:txBody>
      </p:sp>
      <p:sp>
        <p:nvSpPr>
          <p:cNvPr id="17436" name="Rectangle 6"/>
          <p:cNvSpPr>
            <a:spLocks noChangeArrowheads="1"/>
          </p:cNvSpPr>
          <p:nvPr/>
        </p:nvSpPr>
        <p:spPr bwMode="auto">
          <a:xfrm>
            <a:off x="4572000" y="549275"/>
            <a:ext cx="3763963" cy="368300"/>
          </a:xfrm>
          <a:prstGeom prst="rect">
            <a:avLst/>
          </a:prstGeom>
          <a:noFill/>
          <a:ln w="9525">
            <a:noFill/>
            <a:miter lim="800000"/>
            <a:headEnd/>
            <a:tailEnd/>
          </a:ln>
        </p:spPr>
        <p:txBody>
          <a:bodyPr wrap="none">
            <a:spAutoFit/>
          </a:bodyPr>
          <a:lstStyle/>
          <a:p>
            <a:r>
              <a:rPr lang="en-GB">
                <a:solidFill>
                  <a:srgbClr val="FFC000"/>
                </a:solidFill>
                <a:latin typeface="Calibri" pitchFamily="34" charset="0"/>
              </a:rPr>
              <a:t>Lancaster Schools’ Rowing Association</a:t>
            </a:r>
          </a:p>
        </p:txBody>
      </p:sp>
      <p:pic>
        <p:nvPicPr>
          <p:cNvPr id="17437" name="Picture 3" descr="E:\JOG\JOG website\new website\banner2.png"/>
          <p:cNvPicPr>
            <a:picLocks noChangeAspect="1" noChangeArrowheads="1"/>
          </p:cNvPicPr>
          <p:nvPr/>
        </p:nvPicPr>
        <p:blipFill>
          <a:blip r:embed="rId4"/>
          <a:srcRect/>
          <a:stretch>
            <a:fillRect/>
          </a:stretch>
        </p:blipFill>
        <p:spPr bwMode="auto">
          <a:xfrm>
            <a:off x="8101013" y="0"/>
            <a:ext cx="611187" cy="692150"/>
          </a:xfrm>
          <a:prstGeom prst="rect">
            <a:avLst/>
          </a:prstGeom>
          <a:noFill/>
          <a:ln w="9525">
            <a:noFill/>
            <a:miter lim="800000"/>
            <a:headEnd/>
            <a:tailEnd/>
          </a:ln>
        </p:spPr>
      </p:pic>
      <p:sp>
        <p:nvSpPr>
          <p:cNvPr id="17438" name="TextBox 28"/>
          <p:cNvSpPr txBox="1">
            <a:spLocks noChangeArrowheads="1"/>
          </p:cNvSpPr>
          <p:nvPr/>
        </p:nvSpPr>
        <p:spPr bwMode="auto">
          <a:xfrm>
            <a:off x="107950" y="115888"/>
            <a:ext cx="3240088" cy="585787"/>
          </a:xfrm>
          <a:prstGeom prst="rect">
            <a:avLst/>
          </a:prstGeom>
          <a:noFill/>
          <a:ln w="9525">
            <a:noFill/>
            <a:miter lim="800000"/>
            <a:headEnd/>
            <a:tailEnd/>
          </a:ln>
        </p:spPr>
        <p:txBody>
          <a:bodyPr>
            <a:spAutoFit/>
          </a:bodyPr>
          <a:lstStyle/>
          <a:p>
            <a:r>
              <a:rPr lang="en-GB" sz="3200">
                <a:solidFill>
                  <a:srgbClr val="0070C0"/>
                </a:solidFill>
                <a:latin typeface="Calibri" pitchFamily="34" charset="0"/>
              </a:rPr>
              <a:t>2. Training Zones</a:t>
            </a:r>
          </a:p>
        </p:txBody>
      </p:sp>
      <p:sp>
        <p:nvSpPr>
          <p:cNvPr id="17439" name="TextBox 35"/>
          <p:cNvSpPr txBox="1">
            <a:spLocks noChangeArrowheads="1"/>
          </p:cNvSpPr>
          <p:nvPr/>
        </p:nvSpPr>
        <p:spPr bwMode="auto">
          <a:xfrm>
            <a:off x="611188" y="836613"/>
            <a:ext cx="7561262" cy="369887"/>
          </a:xfrm>
          <a:prstGeom prst="rect">
            <a:avLst/>
          </a:prstGeom>
          <a:noFill/>
          <a:ln w="9525">
            <a:noFill/>
            <a:miter lim="800000"/>
            <a:headEnd/>
            <a:tailEnd/>
          </a:ln>
        </p:spPr>
        <p:txBody>
          <a:bodyPr>
            <a:spAutoFit/>
          </a:bodyPr>
          <a:lstStyle/>
          <a:p>
            <a:r>
              <a:rPr lang="en-GB">
                <a:latin typeface="Calibri" pitchFamily="34" charset="0"/>
              </a:rPr>
              <a:t>5 Training Zones:</a:t>
            </a:r>
          </a:p>
        </p:txBody>
      </p:sp>
      <p:graphicFrame>
        <p:nvGraphicFramePr>
          <p:cNvPr id="17547" name="Group 139"/>
          <p:cNvGraphicFramePr>
            <a:graphicFrameLocks noGrp="1"/>
          </p:cNvGraphicFramePr>
          <p:nvPr/>
        </p:nvGraphicFramePr>
        <p:xfrm>
          <a:off x="611188" y="1341438"/>
          <a:ext cx="8137525" cy="3273425"/>
        </p:xfrm>
        <a:graphic>
          <a:graphicData uri="http://schemas.openxmlformats.org/drawingml/2006/table">
            <a:tbl>
              <a:tblPr/>
              <a:tblGrid>
                <a:gridCol w="1908175"/>
                <a:gridCol w="828675"/>
                <a:gridCol w="792162"/>
                <a:gridCol w="4608513"/>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FFFF"/>
                          </a:solidFill>
                          <a:effectLst/>
                          <a:latin typeface="Calibri" pitchFamily="34" charset="0"/>
                        </a:rPr>
                        <a:t>Training 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FFFF"/>
                          </a:solidFill>
                          <a:effectLst/>
                          <a:latin typeface="Calibri" pitchFamily="34" charset="0"/>
                        </a:rPr>
                        <a:t>% MHR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FFFF"/>
                          </a:solidFill>
                          <a:effectLst/>
                          <a:latin typeface="Calibri" pitchFamily="34" charset="0"/>
                        </a:rPr>
                        <a:t>Lactate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FFFF"/>
                          </a:solidFill>
                          <a:effectLst/>
                          <a:latin typeface="Calibri" pitchFamily="34" charset="0"/>
                        </a:rPr>
                        <a:t>Benefit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Calibri" pitchFamily="34" charset="0"/>
                        </a:rPr>
                        <a:t>Utilisation 2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Calibri" pitchFamily="34" charset="0"/>
                        </a:rPr>
                        <a:t>(UT2)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Calibri" pitchFamily="34" charset="0"/>
                        </a:rPr>
                        <a:t>55-70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Calibri" pitchFamily="34" charset="0"/>
                        </a:rPr>
                        <a:t>Increase Cardiovascular Endurance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rPr>
                        <a:t>(Increases Fat metabolism and develops capillary beds to the working muscles – most physiological benefit from on-water rowing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7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Calibri" pitchFamily="34" charset="0"/>
                        </a:rPr>
                        <a:t>Utilisation 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Calibri" pitchFamily="34" charset="0"/>
                        </a:rPr>
                        <a:t>(UT1)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rPr>
                        <a:t>70-80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Calibri" pitchFamily="34" charset="0"/>
                        </a:rPr>
                        <a:t>Increase Cardiovascular Endurance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rPr>
                        <a:t>(Improve the body’s ability to transport oxygen to and carbon dioxide away from the working muscles)</a:t>
                      </a:r>
                      <a:endParaRPr kumimoji="0" lang="en-GB"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Calibri" pitchFamily="34" charset="0"/>
                        </a:rPr>
                        <a:t>Anaerobic Threshold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Calibri" pitchFamily="34" charset="0"/>
                        </a:rPr>
                        <a:t>(AT)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Calibri" pitchFamily="34" charset="0"/>
                        </a:rPr>
                        <a:t>80-85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Calibri" pitchFamily="34" charset="0"/>
                        </a:rPr>
                        <a:t>Increase Muscular Endurance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rPr>
                        <a:t>(Delay onset of Lactic Acid accumulation)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Calibri" pitchFamily="34" charset="0"/>
                        </a:rPr>
                        <a:t>Oxygen Transport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Calibri" pitchFamily="34" charset="0"/>
                        </a:rPr>
                        <a:t>(TR)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Calibri" pitchFamily="34" charset="0"/>
                        </a:rPr>
                        <a:t>85-90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Calibri" pitchFamily="34" charset="0"/>
                        </a:rPr>
                        <a:t>Increase Strength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rPr>
                        <a:t>(Increases ability of the heart to pump more blood around the body)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Calibri" pitchFamily="34" charset="0"/>
                        </a:rPr>
                        <a:t>Anaerobic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Calibri" pitchFamily="34" charset="0"/>
                        </a:rPr>
                        <a:t>(AN)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Calibri" pitchFamily="34" charset="0"/>
                        </a:rPr>
                        <a:t>90-100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Calibri" pitchFamily="34" charset="0"/>
                        </a:rPr>
                        <a:t>Increase Power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alibri" pitchFamily="34" charset="0"/>
                        </a:rPr>
                        <a:t>(Improves Lactate Acid removal and Lactate Acid Tolerance)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17477" name="Picture 2" descr="energy"/>
          <p:cNvPicPr>
            <a:picLocks noChangeAspect="1" noChangeArrowheads="1"/>
          </p:cNvPicPr>
          <p:nvPr/>
        </p:nvPicPr>
        <p:blipFill>
          <a:blip r:embed="rId5"/>
          <a:srcRect/>
          <a:stretch>
            <a:fillRect/>
          </a:stretch>
        </p:blipFill>
        <p:spPr bwMode="auto">
          <a:xfrm>
            <a:off x="6300788" y="5013325"/>
            <a:ext cx="2017712" cy="1703388"/>
          </a:xfrm>
          <a:prstGeom prst="rect">
            <a:avLst/>
          </a:prstGeom>
          <a:noFill/>
          <a:ln w="9525">
            <a:noFill/>
            <a:miter lim="800000"/>
            <a:headEnd/>
            <a:tailEnd/>
          </a:ln>
        </p:spPr>
      </p:pic>
      <p:pic>
        <p:nvPicPr>
          <p:cNvPr id="17478" name="Picture 70"/>
          <p:cNvPicPr>
            <a:picLocks noChangeAspect="1" noChangeArrowheads="1"/>
          </p:cNvPicPr>
          <p:nvPr/>
        </p:nvPicPr>
        <p:blipFill>
          <a:blip r:embed="rId6"/>
          <a:srcRect l="13049" t="38606" r="38351" b="43842"/>
          <a:stretch>
            <a:fillRect/>
          </a:stretch>
        </p:blipFill>
        <p:spPr bwMode="auto">
          <a:xfrm>
            <a:off x="539750" y="5300663"/>
            <a:ext cx="5256213" cy="118745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GB" smtClean="0"/>
              <a:t>Amount of Training</a:t>
            </a:r>
          </a:p>
        </p:txBody>
      </p:sp>
      <p:graphicFrame>
        <p:nvGraphicFramePr>
          <p:cNvPr id="17" name="Content Placeholder 16"/>
          <p:cNvGraphicFramePr>
            <a:graphicFrameLocks noGrp="1"/>
          </p:cNvGraphicFramePr>
          <p:nvPr>
            <p:ph idx="1"/>
          </p:nvPr>
        </p:nvGraphicFramePr>
        <p:xfrm>
          <a:off x="457200" y="1600200"/>
          <a:ext cx="8229600" cy="2225675"/>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GB" dirty="0"/>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bl>
          </a:graphicData>
        </a:graphic>
      </p:graphicFrame>
      <p:pic>
        <p:nvPicPr>
          <p:cNvPr id="18457" name="Picture 5" descr="E:\JOG\JOG website\224447_10150752300810008_619000007_19987560_8124315_n[1].jpg"/>
          <p:cNvPicPr>
            <a:picLocks noChangeAspect="1" noChangeArrowheads="1"/>
          </p:cNvPicPr>
          <p:nvPr/>
        </p:nvPicPr>
        <p:blipFill>
          <a:blip r:embed="rId2">
            <a:lum bright="88000" contrast="-78000"/>
          </a:blip>
          <a:srcRect/>
          <a:stretch>
            <a:fillRect/>
          </a:stretch>
        </p:blipFill>
        <p:spPr bwMode="auto">
          <a:xfrm>
            <a:off x="0" y="0"/>
            <a:ext cx="91440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a:gradFill>
          <a:ln w="9525">
            <a:noFill/>
            <a:miter lim="800000"/>
            <a:headEnd/>
            <a:tailEnd/>
          </a:ln>
        </p:spPr>
      </p:pic>
      <p:pic>
        <p:nvPicPr>
          <p:cNvPr id="18458" name="Picture 4" descr="E:\JOG\JOG website\new website\banner3.png"/>
          <p:cNvPicPr>
            <a:picLocks noChangeAspect="1" noChangeArrowheads="1"/>
          </p:cNvPicPr>
          <p:nvPr/>
        </p:nvPicPr>
        <p:blipFill>
          <a:blip r:embed="rId3"/>
          <a:srcRect/>
          <a:stretch>
            <a:fillRect/>
          </a:stretch>
        </p:blipFill>
        <p:spPr bwMode="auto">
          <a:xfrm>
            <a:off x="8315325" y="260350"/>
            <a:ext cx="828675" cy="792163"/>
          </a:xfrm>
          <a:prstGeom prst="rect">
            <a:avLst/>
          </a:prstGeom>
          <a:noFill/>
          <a:ln w="9525">
            <a:noFill/>
            <a:miter lim="800000"/>
            <a:headEnd/>
            <a:tailEnd/>
          </a:ln>
        </p:spPr>
      </p:pic>
      <p:sp>
        <p:nvSpPr>
          <p:cNvPr id="18459" name="Rectangle 5"/>
          <p:cNvSpPr>
            <a:spLocks noChangeArrowheads="1"/>
          </p:cNvSpPr>
          <p:nvPr/>
        </p:nvSpPr>
        <p:spPr bwMode="auto">
          <a:xfrm>
            <a:off x="4427538" y="115888"/>
            <a:ext cx="3679825" cy="369887"/>
          </a:xfrm>
          <a:prstGeom prst="rect">
            <a:avLst/>
          </a:prstGeom>
          <a:noFill/>
          <a:ln w="9525">
            <a:noFill/>
            <a:miter lim="800000"/>
            <a:headEnd/>
            <a:tailEnd/>
          </a:ln>
        </p:spPr>
        <p:txBody>
          <a:bodyPr wrap="none">
            <a:spAutoFit/>
          </a:bodyPr>
          <a:lstStyle/>
          <a:p>
            <a:r>
              <a:rPr lang="en-GB">
                <a:solidFill>
                  <a:srgbClr val="00B0F0"/>
                </a:solidFill>
                <a:latin typeface="Calibri" pitchFamily="34" charset="0"/>
              </a:rPr>
              <a:t>Lancaster John O’ Gaunt Rowing Club</a:t>
            </a:r>
          </a:p>
        </p:txBody>
      </p:sp>
      <p:sp>
        <p:nvSpPr>
          <p:cNvPr id="18460" name="Rectangle 6"/>
          <p:cNvSpPr>
            <a:spLocks noChangeArrowheads="1"/>
          </p:cNvSpPr>
          <p:nvPr/>
        </p:nvSpPr>
        <p:spPr bwMode="auto">
          <a:xfrm>
            <a:off x="4572000" y="549275"/>
            <a:ext cx="3763963" cy="368300"/>
          </a:xfrm>
          <a:prstGeom prst="rect">
            <a:avLst/>
          </a:prstGeom>
          <a:noFill/>
          <a:ln w="9525">
            <a:noFill/>
            <a:miter lim="800000"/>
            <a:headEnd/>
            <a:tailEnd/>
          </a:ln>
        </p:spPr>
        <p:txBody>
          <a:bodyPr wrap="none">
            <a:spAutoFit/>
          </a:bodyPr>
          <a:lstStyle/>
          <a:p>
            <a:r>
              <a:rPr lang="en-GB">
                <a:solidFill>
                  <a:srgbClr val="FFC000"/>
                </a:solidFill>
                <a:latin typeface="Calibri" pitchFamily="34" charset="0"/>
              </a:rPr>
              <a:t>Lancaster Schools’ Rowing Association</a:t>
            </a:r>
          </a:p>
        </p:txBody>
      </p:sp>
      <p:pic>
        <p:nvPicPr>
          <p:cNvPr id="18461" name="Picture 3" descr="E:\JOG\JOG website\new website\banner2.png"/>
          <p:cNvPicPr>
            <a:picLocks noChangeAspect="1" noChangeArrowheads="1"/>
          </p:cNvPicPr>
          <p:nvPr/>
        </p:nvPicPr>
        <p:blipFill>
          <a:blip r:embed="rId4"/>
          <a:srcRect/>
          <a:stretch>
            <a:fillRect/>
          </a:stretch>
        </p:blipFill>
        <p:spPr bwMode="auto">
          <a:xfrm>
            <a:off x="8101013" y="0"/>
            <a:ext cx="611187" cy="692150"/>
          </a:xfrm>
          <a:prstGeom prst="rect">
            <a:avLst/>
          </a:prstGeom>
          <a:noFill/>
          <a:ln w="9525">
            <a:noFill/>
            <a:miter lim="800000"/>
            <a:headEnd/>
            <a:tailEnd/>
          </a:ln>
        </p:spPr>
      </p:pic>
      <p:sp>
        <p:nvSpPr>
          <p:cNvPr id="18462" name="TextBox 28"/>
          <p:cNvSpPr txBox="1">
            <a:spLocks noChangeArrowheads="1"/>
          </p:cNvSpPr>
          <p:nvPr/>
        </p:nvSpPr>
        <p:spPr bwMode="auto">
          <a:xfrm>
            <a:off x="107950" y="115888"/>
            <a:ext cx="4176713" cy="585787"/>
          </a:xfrm>
          <a:prstGeom prst="rect">
            <a:avLst/>
          </a:prstGeom>
          <a:noFill/>
          <a:ln w="9525">
            <a:noFill/>
            <a:miter lim="800000"/>
            <a:headEnd/>
            <a:tailEnd/>
          </a:ln>
        </p:spPr>
        <p:txBody>
          <a:bodyPr>
            <a:spAutoFit/>
          </a:bodyPr>
          <a:lstStyle/>
          <a:p>
            <a:r>
              <a:rPr lang="en-GB" sz="3200">
                <a:solidFill>
                  <a:srgbClr val="0070C0"/>
                </a:solidFill>
                <a:latin typeface="Calibri" pitchFamily="34" charset="0"/>
              </a:rPr>
              <a:t>3. Amount of Training</a:t>
            </a:r>
          </a:p>
        </p:txBody>
      </p:sp>
      <p:pic>
        <p:nvPicPr>
          <p:cNvPr id="18463" name="Picture 2"/>
          <p:cNvPicPr>
            <a:picLocks noChangeAspect="1" noChangeArrowheads="1"/>
          </p:cNvPicPr>
          <p:nvPr/>
        </p:nvPicPr>
        <p:blipFill>
          <a:blip r:embed="rId5"/>
          <a:srcRect l="3149" t="30240" r="58601" b="48161"/>
          <a:stretch>
            <a:fillRect/>
          </a:stretch>
        </p:blipFill>
        <p:spPr bwMode="auto">
          <a:xfrm>
            <a:off x="1547813" y="1844675"/>
            <a:ext cx="6119812" cy="2160588"/>
          </a:xfrm>
          <a:prstGeom prst="rect">
            <a:avLst/>
          </a:prstGeom>
          <a:noFill/>
          <a:ln w="19050">
            <a:solidFill>
              <a:schemeClr val="tx1"/>
            </a:solidFill>
            <a:miter lim="800000"/>
            <a:headEnd/>
            <a:tailEnd/>
          </a:ln>
        </p:spPr>
      </p:pic>
      <p:sp>
        <p:nvSpPr>
          <p:cNvPr id="18464" name="TextBox 10"/>
          <p:cNvSpPr txBox="1">
            <a:spLocks noChangeArrowheads="1"/>
          </p:cNvSpPr>
          <p:nvPr/>
        </p:nvSpPr>
        <p:spPr bwMode="auto">
          <a:xfrm>
            <a:off x="1042988" y="4437063"/>
            <a:ext cx="7129462" cy="935037"/>
          </a:xfrm>
          <a:prstGeom prst="rect">
            <a:avLst/>
          </a:prstGeom>
          <a:solidFill>
            <a:schemeClr val="bg1"/>
          </a:solidFill>
          <a:ln w="19050">
            <a:solidFill>
              <a:schemeClr val="tx1"/>
            </a:solidFill>
            <a:miter lim="800000"/>
            <a:headEnd/>
            <a:tailEnd/>
          </a:ln>
        </p:spPr>
        <p:txBody>
          <a:bodyPr>
            <a:spAutoFit/>
          </a:bodyPr>
          <a:lstStyle/>
          <a:p>
            <a:r>
              <a:rPr lang="en-GB">
                <a:latin typeface="Calibri" pitchFamily="34" charset="0"/>
              </a:rPr>
              <a:t>You will need to select how many workouts that you can realistically complete during a week – this will dictate the type of workouts that you will complete during the week.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GB" smtClean="0"/>
              <a:t>Select Workout</a:t>
            </a:r>
          </a:p>
        </p:txBody>
      </p:sp>
      <p:graphicFrame>
        <p:nvGraphicFramePr>
          <p:cNvPr id="17" name="Content Placeholder 16"/>
          <p:cNvGraphicFramePr>
            <a:graphicFrameLocks noGrp="1"/>
          </p:cNvGraphicFramePr>
          <p:nvPr>
            <p:ph idx="1"/>
          </p:nvPr>
        </p:nvGraphicFramePr>
        <p:xfrm>
          <a:off x="457200" y="1600200"/>
          <a:ext cx="8229600" cy="2225675"/>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GB" dirty="0"/>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bl>
          </a:graphicData>
        </a:graphic>
      </p:graphicFrame>
      <p:pic>
        <p:nvPicPr>
          <p:cNvPr id="19481" name="Picture 5" descr="E:\JOG\JOG website\224447_10150752300810008_619000007_19987560_8124315_n[1].jpg"/>
          <p:cNvPicPr>
            <a:picLocks noChangeAspect="1" noChangeArrowheads="1"/>
          </p:cNvPicPr>
          <p:nvPr/>
        </p:nvPicPr>
        <p:blipFill>
          <a:blip r:embed="rId2">
            <a:lum bright="88000" contrast="-78000"/>
          </a:blip>
          <a:srcRect/>
          <a:stretch>
            <a:fillRect/>
          </a:stretch>
        </p:blipFill>
        <p:spPr bwMode="auto">
          <a:xfrm>
            <a:off x="0" y="0"/>
            <a:ext cx="91440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a:gradFill>
          <a:ln w="9525">
            <a:noFill/>
            <a:miter lim="800000"/>
            <a:headEnd/>
            <a:tailEnd/>
          </a:ln>
        </p:spPr>
      </p:pic>
      <p:pic>
        <p:nvPicPr>
          <p:cNvPr id="19482" name="Picture 4" descr="E:\JOG\JOG website\new website\banner3.png"/>
          <p:cNvPicPr>
            <a:picLocks noChangeAspect="1" noChangeArrowheads="1"/>
          </p:cNvPicPr>
          <p:nvPr/>
        </p:nvPicPr>
        <p:blipFill>
          <a:blip r:embed="rId3"/>
          <a:srcRect/>
          <a:stretch>
            <a:fillRect/>
          </a:stretch>
        </p:blipFill>
        <p:spPr bwMode="auto">
          <a:xfrm>
            <a:off x="8315325" y="260350"/>
            <a:ext cx="828675" cy="792163"/>
          </a:xfrm>
          <a:prstGeom prst="rect">
            <a:avLst/>
          </a:prstGeom>
          <a:noFill/>
          <a:ln w="9525">
            <a:noFill/>
            <a:miter lim="800000"/>
            <a:headEnd/>
            <a:tailEnd/>
          </a:ln>
        </p:spPr>
      </p:pic>
      <p:sp>
        <p:nvSpPr>
          <p:cNvPr id="19483" name="Rectangle 5"/>
          <p:cNvSpPr>
            <a:spLocks noChangeArrowheads="1"/>
          </p:cNvSpPr>
          <p:nvPr/>
        </p:nvSpPr>
        <p:spPr bwMode="auto">
          <a:xfrm>
            <a:off x="4427538" y="115888"/>
            <a:ext cx="3679825" cy="369887"/>
          </a:xfrm>
          <a:prstGeom prst="rect">
            <a:avLst/>
          </a:prstGeom>
          <a:noFill/>
          <a:ln w="9525">
            <a:noFill/>
            <a:miter lim="800000"/>
            <a:headEnd/>
            <a:tailEnd/>
          </a:ln>
        </p:spPr>
        <p:txBody>
          <a:bodyPr wrap="none">
            <a:spAutoFit/>
          </a:bodyPr>
          <a:lstStyle/>
          <a:p>
            <a:r>
              <a:rPr lang="en-GB">
                <a:solidFill>
                  <a:srgbClr val="00B0F0"/>
                </a:solidFill>
                <a:latin typeface="Calibri" pitchFamily="34" charset="0"/>
              </a:rPr>
              <a:t>Lancaster John O’ Gaunt Rowing Club</a:t>
            </a:r>
          </a:p>
        </p:txBody>
      </p:sp>
      <p:sp>
        <p:nvSpPr>
          <p:cNvPr id="19484" name="Rectangle 6"/>
          <p:cNvSpPr>
            <a:spLocks noChangeArrowheads="1"/>
          </p:cNvSpPr>
          <p:nvPr/>
        </p:nvSpPr>
        <p:spPr bwMode="auto">
          <a:xfrm>
            <a:off x="4572000" y="549275"/>
            <a:ext cx="3763963" cy="368300"/>
          </a:xfrm>
          <a:prstGeom prst="rect">
            <a:avLst/>
          </a:prstGeom>
          <a:noFill/>
          <a:ln w="9525">
            <a:noFill/>
            <a:miter lim="800000"/>
            <a:headEnd/>
            <a:tailEnd/>
          </a:ln>
        </p:spPr>
        <p:txBody>
          <a:bodyPr wrap="none">
            <a:spAutoFit/>
          </a:bodyPr>
          <a:lstStyle/>
          <a:p>
            <a:r>
              <a:rPr lang="en-GB">
                <a:solidFill>
                  <a:srgbClr val="FFC000"/>
                </a:solidFill>
                <a:latin typeface="Calibri" pitchFamily="34" charset="0"/>
              </a:rPr>
              <a:t>Lancaster Schools’ Rowing Association</a:t>
            </a:r>
          </a:p>
        </p:txBody>
      </p:sp>
      <p:pic>
        <p:nvPicPr>
          <p:cNvPr id="19485" name="Picture 3" descr="E:\JOG\JOG website\new website\banner2.png"/>
          <p:cNvPicPr>
            <a:picLocks noChangeAspect="1" noChangeArrowheads="1"/>
          </p:cNvPicPr>
          <p:nvPr/>
        </p:nvPicPr>
        <p:blipFill>
          <a:blip r:embed="rId4"/>
          <a:srcRect/>
          <a:stretch>
            <a:fillRect/>
          </a:stretch>
        </p:blipFill>
        <p:spPr bwMode="auto">
          <a:xfrm>
            <a:off x="8101013" y="0"/>
            <a:ext cx="611187" cy="692150"/>
          </a:xfrm>
          <a:prstGeom prst="rect">
            <a:avLst/>
          </a:prstGeom>
          <a:noFill/>
          <a:ln w="9525">
            <a:noFill/>
            <a:miter lim="800000"/>
            <a:headEnd/>
            <a:tailEnd/>
          </a:ln>
        </p:spPr>
      </p:pic>
      <p:sp>
        <p:nvSpPr>
          <p:cNvPr id="19486" name="TextBox 28"/>
          <p:cNvSpPr txBox="1">
            <a:spLocks noChangeArrowheads="1"/>
          </p:cNvSpPr>
          <p:nvPr/>
        </p:nvSpPr>
        <p:spPr bwMode="auto">
          <a:xfrm>
            <a:off x="107950" y="115888"/>
            <a:ext cx="4176713" cy="585787"/>
          </a:xfrm>
          <a:prstGeom prst="rect">
            <a:avLst/>
          </a:prstGeom>
          <a:noFill/>
          <a:ln w="9525">
            <a:noFill/>
            <a:miter lim="800000"/>
            <a:headEnd/>
            <a:tailEnd/>
          </a:ln>
        </p:spPr>
        <p:txBody>
          <a:bodyPr>
            <a:spAutoFit/>
          </a:bodyPr>
          <a:lstStyle/>
          <a:p>
            <a:r>
              <a:rPr lang="en-GB" sz="3200">
                <a:solidFill>
                  <a:srgbClr val="0070C0"/>
                </a:solidFill>
                <a:latin typeface="Calibri" pitchFamily="34" charset="0"/>
              </a:rPr>
              <a:t>4. Select Workout</a:t>
            </a:r>
          </a:p>
        </p:txBody>
      </p:sp>
      <p:pic>
        <p:nvPicPr>
          <p:cNvPr id="19487" name="Picture 31"/>
          <p:cNvPicPr>
            <a:picLocks noChangeAspect="1" noChangeArrowheads="1"/>
          </p:cNvPicPr>
          <p:nvPr/>
        </p:nvPicPr>
        <p:blipFill>
          <a:blip r:embed="rId5"/>
          <a:srcRect l="6750" t="39600" r="39700" b="33762"/>
          <a:stretch>
            <a:fillRect/>
          </a:stretch>
        </p:blipFill>
        <p:spPr bwMode="auto">
          <a:xfrm>
            <a:off x="684213" y="2781300"/>
            <a:ext cx="7848600" cy="2439988"/>
          </a:xfrm>
          <a:prstGeom prst="rect">
            <a:avLst/>
          </a:prstGeom>
          <a:noFill/>
          <a:ln w="19050">
            <a:solidFill>
              <a:schemeClr val="tx1"/>
            </a:solidFill>
            <a:miter lim="800000"/>
            <a:headEnd/>
            <a:tailEnd/>
          </a:ln>
        </p:spPr>
      </p:pic>
      <p:pic>
        <p:nvPicPr>
          <p:cNvPr id="19488" name="Picture 2"/>
          <p:cNvPicPr>
            <a:picLocks noChangeAspect="1" noChangeArrowheads="1"/>
          </p:cNvPicPr>
          <p:nvPr/>
        </p:nvPicPr>
        <p:blipFill>
          <a:blip r:embed="rId6"/>
          <a:srcRect l="3600" t="30240" r="58601" b="48161"/>
          <a:stretch>
            <a:fillRect/>
          </a:stretch>
        </p:blipFill>
        <p:spPr bwMode="auto">
          <a:xfrm>
            <a:off x="755650" y="1268413"/>
            <a:ext cx="3024188" cy="1081087"/>
          </a:xfrm>
          <a:prstGeom prst="rect">
            <a:avLst/>
          </a:prstGeom>
          <a:noFill/>
          <a:ln w="19050">
            <a:solidFill>
              <a:schemeClr val="tx1"/>
            </a:solidFill>
            <a:miter lim="800000"/>
            <a:headEnd/>
            <a:tailEnd/>
          </a:ln>
        </p:spPr>
      </p:pic>
      <p:sp>
        <p:nvSpPr>
          <p:cNvPr id="19489" name="TextBox 15"/>
          <p:cNvSpPr txBox="1">
            <a:spLocks noChangeArrowheads="1"/>
          </p:cNvSpPr>
          <p:nvPr/>
        </p:nvSpPr>
        <p:spPr bwMode="auto">
          <a:xfrm>
            <a:off x="3563938" y="1557338"/>
            <a:ext cx="4824412" cy="922337"/>
          </a:xfrm>
          <a:prstGeom prst="rect">
            <a:avLst/>
          </a:prstGeom>
          <a:solidFill>
            <a:schemeClr val="bg1"/>
          </a:solidFill>
          <a:ln w="19050">
            <a:solidFill>
              <a:schemeClr val="tx1"/>
            </a:solidFill>
            <a:miter lim="800000"/>
            <a:headEnd/>
            <a:tailEnd/>
          </a:ln>
        </p:spPr>
        <p:txBody>
          <a:bodyPr>
            <a:spAutoFit/>
          </a:bodyPr>
          <a:lstStyle/>
          <a:p>
            <a:r>
              <a:rPr lang="en-GB">
                <a:latin typeface="Calibri" pitchFamily="34" charset="0"/>
              </a:rPr>
              <a:t>Decide how many sessions you want to complete a week; the table on the left indicates the training band of each daily session.</a:t>
            </a:r>
          </a:p>
        </p:txBody>
      </p:sp>
      <p:sp>
        <p:nvSpPr>
          <p:cNvPr id="19490" name="TextBox 18"/>
          <p:cNvSpPr txBox="1">
            <a:spLocks noChangeArrowheads="1"/>
          </p:cNvSpPr>
          <p:nvPr/>
        </p:nvSpPr>
        <p:spPr bwMode="auto">
          <a:xfrm>
            <a:off x="1187450" y="4365625"/>
            <a:ext cx="6913563" cy="2308225"/>
          </a:xfrm>
          <a:prstGeom prst="rect">
            <a:avLst/>
          </a:prstGeom>
          <a:solidFill>
            <a:schemeClr val="bg1"/>
          </a:solidFill>
          <a:ln w="19050">
            <a:solidFill>
              <a:schemeClr val="tx1"/>
            </a:solidFill>
            <a:miter lim="800000"/>
            <a:headEnd/>
            <a:tailEnd/>
          </a:ln>
        </p:spPr>
        <p:txBody>
          <a:bodyPr>
            <a:spAutoFit/>
          </a:bodyPr>
          <a:lstStyle/>
          <a:p>
            <a:r>
              <a:rPr lang="en-GB">
                <a:latin typeface="Calibri" pitchFamily="34" charset="0"/>
              </a:rPr>
              <a:t>Select a training session from the workout dropdown list; this will automatically populate the rest of the row.</a:t>
            </a:r>
          </a:p>
          <a:p>
            <a:endParaRPr lang="en-GB">
              <a:latin typeface="Calibri" pitchFamily="34" charset="0"/>
            </a:endParaRPr>
          </a:p>
          <a:p>
            <a:r>
              <a:rPr lang="en-GB">
                <a:latin typeface="Calibri" pitchFamily="34" charset="0"/>
              </a:rPr>
              <a:t>The session selected in this example is UT1 (01) – the lower the number in brackets the longer the work period.</a:t>
            </a:r>
          </a:p>
          <a:p>
            <a:endParaRPr lang="en-GB">
              <a:latin typeface="Calibri" pitchFamily="34" charset="0"/>
            </a:endParaRPr>
          </a:p>
          <a:p>
            <a:r>
              <a:rPr lang="en-GB">
                <a:latin typeface="Calibri" pitchFamily="34" charset="0"/>
              </a:rPr>
              <a:t>This workout is 4 sets of 15 minutes at rating 16-24 with 2 minutes of active rest in-between each work period.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GB" smtClean="0"/>
              <a:t>Select Split</a:t>
            </a:r>
          </a:p>
        </p:txBody>
      </p:sp>
      <p:graphicFrame>
        <p:nvGraphicFramePr>
          <p:cNvPr id="17" name="Content Placeholder 16"/>
          <p:cNvGraphicFramePr>
            <a:graphicFrameLocks noGrp="1"/>
          </p:cNvGraphicFramePr>
          <p:nvPr>
            <p:ph idx="1"/>
          </p:nvPr>
        </p:nvGraphicFramePr>
        <p:xfrm>
          <a:off x="457200" y="1600200"/>
          <a:ext cx="8229600" cy="2225675"/>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GB" dirty="0"/>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bl>
          </a:graphicData>
        </a:graphic>
      </p:graphicFrame>
      <p:pic>
        <p:nvPicPr>
          <p:cNvPr id="20505" name="Picture 5" descr="E:\JOG\JOG website\224447_10150752300810008_619000007_19987560_8124315_n[1].jpg"/>
          <p:cNvPicPr>
            <a:picLocks noChangeAspect="1" noChangeArrowheads="1"/>
          </p:cNvPicPr>
          <p:nvPr/>
        </p:nvPicPr>
        <p:blipFill>
          <a:blip r:embed="rId2">
            <a:lum bright="88000" contrast="-78000"/>
          </a:blip>
          <a:srcRect/>
          <a:stretch>
            <a:fillRect/>
          </a:stretch>
        </p:blipFill>
        <p:spPr bwMode="auto">
          <a:xfrm>
            <a:off x="0" y="0"/>
            <a:ext cx="91440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a:gradFill>
          <a:ln w="9525">
            <a:noFill/>
            <a:miter lim="800000"/>
            <a:headEnd/>
            <a:tailEnd/>
          </a:ln>
        </p:spPr>
      </p:pic>
      <p:pic>
        <p:nvPicPr>
          <p:cNvPr id="20506" name="Picture 4" descr="E:\JOG\JOG website\new website\banner3.png"/>
          <p:cNvPicPr>
            <a:picLocks noChangeAspect="1" noChangeArrowheads="1"/>
          </p:cNvPicPr>
          <p:nvPr/>
        </p:nvPicPr>
        <p:blipFill>
          <a:blip r:embed="rId3"/>
          <a:srcRect/>
          <a:stretch>
            <a:fillRect/>
          </a:stretch>
        </p:blipFill>
        <p:spPr bwMode="auto">
          <a:xfrm>
            <a:off x="8315325" y="260350"/>
            <a:ext cx="828675" cy="792163"/>
          </a:xfrm>
          <a:prstGeom prst="rect">
            <a:avLst/>
          </a:prstGeom>
          <a:noFill/>
          <a:ln w="9525">
            <a:noFill/>
            <a:miter lim="800000"/>
            <a:headEnd/>
            <a:tailEnd/>
          </a:ln>
        </p:spPr>
      </p:pic>
      <p:sp>
        <p:nvSpPr>
          <p:cNvPr id="20507" name="Rectangle 5"/>
          <p:cNvSpPr>
            <a:spLocks noChangeArrowheads="1"/>
          </p:cNvSpPr>
          <p:nvPr/>
        </p:nvSpPr>
        <p:spPr bwMode="auto">
          <a:xfrm>
            <a:off x="4427538" y="115888"/>
            <a:ext cx="3679825" cy="369887"/>
          </a:xfrm>
          <a:prstGeom prst="rect">
            <a:avLst/>
          </a:prstGeom>
          <a:noFill/>
          <a:ln w="9525">
            <a:noFill/>
            <a:miter lim="800000"/>
            <a:headEnd/>
            <a:tailEnd/>
          </a:ln>
        </p:spPr>
        <p:txBody>
          <a:bodyPr wrap="none">
            <a:spAutoFit/>
          </a:bodyPr>
          <a:lstStyle/>
          <a:p>
            <a:r>
              <a:rPr lang="en-GB">
                <a:solidFill>
                  <a:srgbClr val="00B0F0"/>
                </a:solidFill>
                <a:latin typeface="Calibri" pitchFamily="34" charset="0"/>
              </a:rPr>
              <a:t>Lancaster John O’ Gaunt Rowing Club</a:t>
            </a:r>
          </a:p>
        </p:txBody>
      </p:sp>
      <p:sp>
        <p:nvSpPr>
          <p:cNvPr id="20508" name="Rectangle 6"/>
          <p:cNvSpPr>
            <a:spLocks noChangeArrowheads="1"/>
          </p:cNvSpPr>
          <p:nvPr/>
        </p:nvSpPr>
        <p:spPr bwMode="auto">
          <a:xfrm>
            <a:off x="4572000" y="549275"/>
            <a:ext cx="3763963" cy="368300"/>
          </a:xfrm>
          <a:prstGeom prst="rect">
            <a:avLst/>
          </a:prstGeom>
          <a:noFill/>
          <a:ln w="9525">
            <a:noFill/>
            <a:miter lim="800000"/>
            <a:headEnd/>
            <a:tailEnd/>
          </a:ln>
        </p:spPr>
        <p:txBody>
          <a:bodyPr wrap="none">
            <a:spAutoFit/>
          </a:bodyPr>
          <a:lstStyle/>
          <a:p>
            <a:r>
              <a:rPr lang="en-GB">
                <a:solidFill>
                  <a:srgbClr val="FFC000"/>
                </a:solidFill>
                <a:latin typeface="Calibri" pitchFamily="34" charset="0"/>
              </a:rPr>
              <a:t>Lancaster Schools’ Rowing Association</a:t>
            </a:r>
          </a:p>
        </p:txBody>
      </p:sp>
      <p:pic>
        <p:nvPicPr>
          <p:cNvPr id="20509" name="Picture 3" descr="E:\JOG\JOG website\new website\banner2.png"/>
          <p:cNvPicPr>
            <a:picLocks noChangeAspect="1" noChangeArrowheads="1"/>
          </p:cNvPicPr>
          <p:nvPr/>
        </p:nvPicPr>
        <p:blipFill>
          <a:blip r:embed="rId4"/>
          <a:srcRect/>
          <a:stretch>
            <a:fillRect/>
          </a:stretch>
        </p:blipFill>
        <p:spPr bwMode="auto">
          <a:xfrm>
            <a:off x="8101013" y="0"/>
            <a:ext cx="611187" cy="692150"/>
          </a:xfrm>
          <a:prstGeom prst="rect">
            <a:avLst/>
          </a:prstGeom>
          <a:noFill/>
          <a:ln w="9525">
            <a:noFill/>
            <a:miter lim="800000"/>
            <a:headEnd/>
            <a:tailEnd/>
          </a:ln>
        </p:spPr>
      </p:pic>
      <p:sp>
        <p:nvSpPr>
          <p:cNvPr id="20510" name="TextBox 28"/>
          <p:cNvSpPr txBox="1">
            <a:spLocks noChangeArrowheads="1"/>
          </p:cNvSpPr>
          <p:nvPr/>
        </p:nvSpPr>
        <p:spPr bwMode="auto">
          <a:xfrm>
            <a:off x="107950" y="115888"/>
            <a:ext cx="4176713" cy="585787"/>
          </a:xfrm>
          <a:prstGeom prst="rect">
            <a:avLst/>
          </a:prstGeom>
          <a:noFill/>
          <a:ln w="9525">
            <a:noFill/>
            <a:miter lim="800000"/>
            <a:headEnd/>
            <a:tailEnd/>
          </a:ln>
        </p:spPr>
        <p:txBody>
          <a:bodyPr>
            <a:spAutoFit/>
          </a:bodyPr>
          <a:lstStyle/>
          <a:p>
            <a:r>
              <a:rPr lang="en-GB" sz="3200">
                <a:solidFill>
                  <a:srgbClr val="0070C0"/>
                </a:solidFill>
                <a:latin typeface="Calibri" pitchFamily="34" charset="0"/>
              </a:rPr>
              <a:t>5. Select Split</a:t>
            </a:r>
          </a:p>
        </p:txBody>
      </p:sp>
      <p:pic>
        <p:nvPicPr>
          <p:cNvPr id="20511" name="Picture 2"/>
          <p:cNvPicPr>
            <a:picLocks noChangeAspect="1" noChangeArrowheads="1"/>
          </p:cNvPicPr>
          <p:nvPr/>
        </p:nvPicPr>
        <p:blipFill>
          <a:blip r:embed="rId5"/>
          <a:srcRect l="13049" t="38606" r="38351" b="43842"/>
          <a:stretch>
            <a:fillRect/>
          </a:stretch>
        </p:blipFill>
        <p:spPr bwMode="auto">
          <a:xfrm>
            <a:off x="971550" y="3429000"/>
            <a:ext cx="7129463" cy="1609725"/>
          </a:xfrm>
          <a:prstGeom prst="rect">
            <a:avLst/>
          </a:prstGeom>
          <a:noFill/>
          <a:ln w="19050">
            <a:solidFill>
              <a:schemeClr val="tx1"/>
            </a:solidFill>
            <a:miter lim="800000"/>
            <a:headEnd/>
            <a:tailEnd/>
          </a:ln>
        </p:spPr>
      </p:pic>
      <p:pic>
        <p:nvPicPr>
          <p:cNvPr id="20512" name="Picture 32"/>
          <p:cNvPicPr>
            <a:picLocks noChangeAspect="1" noChangeArrowheads="1"/>
          </p:cNvPicPr>
          <p:nvPr/>
        </p:nvPicPr>
        <p:blipFill>
          <a:blip r:embed="rId6"/>
          <a:srcRect l="6750" t="39600" r="39700" b="47824"/>
          <a:stretch>
            <a:fillRect/>
          </a:stretch>
        </p:blipFill>
        <p:spPr bwMode="auto">
          <a:xfrm>
            <a:off x="684213" y="1484313"/>
            <a:ext cx="7848600" cy="1152525"/>
          </a:xfrm>
          <a:prstGeom prst="rect">
            <a:avLst/>
          </a:prstGeom>
          <a:noFill/>
          <a:ln w="19050">
            <a:solidFill>
              <a:schemeClr val="tx1"/>
            </a:solidFill>
            <a:miter lim="800000"/>
            <a:headEnd/>
            <a:tailEnd/>
          </a:ln>
        </p:spPr>
      </p:pic>
      <p:sp>
        <p:nvSpPr>
          <p:cNvPr id="20513" name="TextBox 15"/>
          <p:cNvSpPr txBox="1">
            <a:spLocks noChangeArrowheads="1"/>
          </p:cNvSpPr>
          <p:nvPr/>
        </p:nvSpPr>
        <p:spPr bwMode="auto">
          <a:xfrm>
            <a:off x="1042988" y="2852738"/>
            <a:ext cx="6985000" cy="369887"/>
          </a:xfrm>
          <a:prstGeom prst="rect">
            <a:avLst/>
          </a:prstGeom>
          <a:solidFill>
            <a:schemeClr val="bg1"/>
          </a:solidFill>
          <a:ln w="19050">
            <a:solidFill>
              <a:schemeClr val="tx1"/>
            </a:solidFill>
            <a:miter lim="800000"/>
            <a:headEnd/>
            <a:tailEnd/>
          </a:ln>
        </p:spPr>
        <p:txBody>
          <a:bodyPr>
            <a:spAutoFit/>
          </a:bodyPr>
          <a:lstStyle/>
          <a:p>
            <a:r>
              <a:rPr lang="en-GB">
                <a:latin typeface="Calibri" pitchFamily="34" charset="0"/>
              </a:rPr>
              <a:t>From the previous page the workout that was selected was UT1 (01)</a:t>
            </a:r>
          </a:p>
        </p:txBody>
      </p:sp>
      <p:sp>
        <p:nvSpPr>
          <p:cNvPr id="20514" name="TextBox 17"/>
          <p:cNvSpPr txBox="1">
            <a:spLocks noChangeArrowheads="1"/>
          </p:cNvSpPr>
          <p:nvPr/>
        </p:nvSpPr>
        <p:spPr bwMode="auto">
          <a:xfrm>
            <a:off x="1042988" y="5229225"/>
            <a:ext cx="6985000" cy="923925"/>
          </a:xfrm>
          <a:prstGeom prst="rect">
            <a:avLst/>
          </a:prstGeom>
          <a:solidFill>
            <a:schemeClr val="bg1"/>
          </a:solidFill>
          <a:ln w="19050">
            <a:solidFill>
              <a:schemeClr val="tx1"/>
            </a:solidFill>
            <a:miter lim="800000"/>
            <a:headEnd/>
            <a:tailEnd/>
          </a:ln>
        </p:spPr>
        <p:txBody>
          <a:bodyPr>
            <a:spAutoFit/>
          </a:bodyPr>
          <a:lstStyle/>
          <a:p>
            <a:r>
              <a:rPr lang="en-GB">
                <a:latin typeface="Calibri" pitchFamily="34" charset="0"/>
              </a:rPr>
              <a:t>Prior to starting the workout identify the split that you should be working at in the UT1 zone – in this example the athlete should be working between 1:54.8 and 2:01.0.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GB" smtClean="0"/>
              <a:t>Complete Workout</a:t>
            </a:r>
          </a:p>
        </p:txBody>
      </p:sp>
      <p:graphicFrame>
        <p:nvGraphicFramePr>
          <p:cNvPr id="17" name="Content Placeholder 16"/>
          <p:cNvGraphicFramePr>
            <a:graphicFrameLocks noGrp="1"/>
          </p:cNvGraphicFramePr>
          <p:nvPr>
            <p:ph idx="1"/>
          </p:nvPr>
        </p:nvGraphicFramePr>
        <p:xfrm>
          <a:off x="457200" y="1600200"/>
          <a:ext cx="8229600" cy="2225675"/>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GB" dirty="0"/>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bl>
          </a:graphicData>
        </a:graphic>
      </p:graphicFrame>
      <p:pic>
        <p:nvPicPr>
          <p:cNvPr id="21529" name="Picture 5" descr="E:\JOG\JOG website\224447_10150752300810008_619000007_19987560_8124315_n[1].jpg"/>
          <p:cNvPicPr>
            <a:picLocks noChangeAspect="1" noChangeArrowheads="1"/>
          </p:cNvPicPr>
          <p:nvPr/>
        </p:nvPicPr>
        <p:blipFill>
          <a:blip r:embed="rId2">
            <a:lum bright="88000" contrast="-78000"/>
          </a:blip>
          <a:srcRect/>
          <a:stretch>
            <a:fillRect/>
          </a:stretch>
        </p:blipFill>
        <p:spPr bwMode="auto">
          <a:xfrm>
            <a:off x="0" y="0"/>
            <a:ext cx="91440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a:gradFill>
          <a:ln w="9525">
            <a:noFill/>
            <a:miter lim="800000"/>
            <a:headEnd/>
            <a:tailEnd/>
          </a:ln>
        </p:spPr>
      </p:pic>
      <p:pic>
        <p:nvPicPr>
          <p:cNvPr id="21530" name="Picture 4" descr="E:\JOG\JOG website\new website\banner3.png"/>
          <p:cNvPicPr>
            <a:picLocks noChangeAspect="1" noChangeArrowheads="1"/>
          </p:cNvPicPr>
          <p:nvPr/>
        </p:nvPicPr>
        <p:blipFill>
          <a:blip r:embed="rId3"/>
          <a:srcRect/>
          <a:stretch>
            <a:fillRect/>
          </a:stretch>
        </p:blipFill>
        <p:spPr bwMode="auto">
          <a:xfrm>
            <a:off x="8315325" y="260350"/>
            <a:ext cx="828675" cy="792163"/>
          </a:xfrm>
          <a:prstGeom prst="rect">
            <a:avLst/>
          </a:prstGeom>
          <a:noFill/>
          <a:ln w="9525">
            <a:noFill/>
            <a:miter lim="800000"/>
            <a:headEnd/>
            <a:tailEnd/>
          </a:ln>
        </p:spPr>
      </p:pic>
      <p:sp>
        <p:nvSpPr>
          <p:cNvPr id="21531" name="Rectangle 5"/>
          <p:cNvSpPr>
            <a:spLocks noChangeArrowheads="1"/>
          </p:cNvSpPr>
          <p:nvPr/>
        </p:nvSpPr>
        <p:spPr bwMode="auto">
          <a:xfrm>
            <a:off x="4427538" y="115888"/>
            <a:ext cx="3679825" cy="369887"/>
          </a:xfrm>
          <a:prstGeom prst="rect">
            <a:avLst/>
          </a:prstGeom>
          <a:noFill/>
          <a:ln w="9525">
            <a:noFill/>
            <a:miter lim="800000"/>
            <a:headEnd/>
            <a:tailEnd/>
          </a:ln>
        </p:spPr>
        <p:txBody>
          <a:bodyPr wrap="none">
            <a:spAutoFit/>
          </a:bodyPr>
          <a:lstStyle/>
          <a:p>
            <a:r>
              <a:rPr lang="en-GB">
                <a:solidFill>
                  <a:srgbClr val="00B0F0"/>
                </a:solidFill>
                <a:latin typeface="Calibri" pitchFamily="34" charset="0"/>
              </a:rPr>
              <a:t>Lancaster John O’ Gaunt Rowing Club</a:t>
            </a:r>
          </a:p>
        </p:txBody>
      </p:sp>
      <p:sp>
        <p:nvSpPr>
          <p:cNvPr id="21532" name="Rectangle 6"/>
          <p:cNvSpPr>
            <a:spLocks noChangeArrowheads="1"/>
          </p:cNvSpPr>
          <p:nvPr/>
        </p:nvSpPr>
        <p:spPr bwMode="auto">
          <a:xfrm>
            <a:off x="4572000" y="549275"/>
            <a:ext cx="3763963" cy="368300"/>
          </a:xfrm>
          <a:prstGeom prst="rect">
            <a:avLst/>
          </a:prstGeom>
          <a:noFill/>
          <a:ln w="9525">
            <a:noFill/>
            <a:miter lim="800000"/>
            <a:headEnd/>
            <a:tailEnd/>
          </a:ln>
        </p:spPr>
        <p:txBody>
          <a:bodyPr wrap="none">
            <a:spAutoFit/>
          </a:bodyPr>
          <a:lstStyle/>
          <a:p>
            <a:r>
              <a:rPr lang="en-GB">
                <a:solidFill>
                  <a:srgbClr val="FFC000"/>
                </a:solidFill>
                <a:latin typeface="Calibri" pitchFamily="34" charset="0"/>
              </a:rPr>
              <a:t>Lancaster Schools’ Rowing Association</a:t>
            </a:r>
          </a:p>
        </p:txBody>
      </p:sp>
      <p:pic>
        <p:nvPicPr>
          <p:cNvPr id="21533" name="Picture 3" descr="E:\JOG\JOG website\new website\banner2.png"/>
          <p:cNvPicPr>
            <a:picLocks noChangeAspect="1" noChangeArrowheads="1"/>
          </p:cNvPicPr>
          <p:nvPr/>
        </p:nvPicPr>
        <p:blipFill>
          <a:blip r:embed="rId4"/>
          <a:srcRect/>
          <a:stretch>
            <a:fillRect/>
          </a:stretch>
        </p:blipFill>
        <p:spPr bwMode="auto">
          <a:xfrm>
            <a:off x="8101013" y="0"/>
            <a:ext cx="611187" cy="692150"/>
          </a:xfrm>
          <a:prstGeom prst="rect">
            <a:avLst/>
          </a:prstGeom>
          <a:noFill/>
          <a:ln w="9525">
            <a:noFill/>
            <a:miter lim="800000"/>
            <a:headEnd/>
            <a:tailEnd/>
          </a:ln>
        </p:spPr>
      </p:pic>
      <p:sp>
        <p:nvSpPr>
          <p:cNvPr id="21534" name="TextBox 28"/>
          <p:cNvSpPr txBox="1">
            <a:spLocks noChangeArrowheads="1"/>
          </p:cNvSpPr>
          <p:nvPr/>
        </p:nvSpPr>
        <p:spPr bwMode="auto">
          <a:xfrm>
            <a:off x="107950" y="115888"/>
            <a:ext cx="4176713" cy="585787"/>
          </a:xfrm>
          <a:prstGeom prst="rect">
            <a:avLst/>
          </a:prstGeom>
          <a:noFill/>
          <a:ln w="9525">
            <a:noFill/>
            <a:miter lim="800000"/>
            <a:headEnd/>
            <a:tailEnd/>
          </a:ln>
        </p:spPr>
        <p:txBody>
          <a:bodyPr>
            <a:spAutoFit/>
          </a:bodyPr>
          <a:lstStyle/>
          <a:p>
            <a:r>
              <a:rPr lang="en-GB" sz="3200">
                <a:solidFill>
                  <a:srgbClr val="0070C0"/>
                </a:solidFill>
                <a:latin typeface="Calibri" pitchFamily="34" charset="0"/>
              </a:rPr>
              <a:t>6. Complete Workout</a:t>
            </a:r>
          </a:p>
        </p:txBody>
      </p:sp>
      <p:pic>
        <p:nvPicPr>
          <p:cNvPr id="21535" name="Picture 2"/>
          <p:cNvPicPr>
            <a:picLocks noChangeAspect="1" noChangeArrowheads="1"/>
          </p:cNvPicPr>
          <p:nvPr/>
        </p:nvPicPr>
        <p:blipFill>
          <a:blip r:embed="rId5"/>
          <a:srcRect l="2699" t="40047" r="21701" b="27281"/>
          <a:stretch>
            <a:fillRect/>
          </a:stretch>
        </p:blipFill>
        <p:spPr bwMode="auto">
          <a:xfrm>
            <a:off x="323850" y="1412875"/>
            <a:ext cx="8569325" cy="2314575"/>
          </a:xfrm>
          <a:prstGeom prst="rect">
            <a:avLst/>
          </a:prstGeom>
          <a:noFill/>
          <a:ln w="19050">
            <a:solidFill>
              <a:schemeClr val="tx1"/>
            </a:solidFill>
            <a:miter lim="800000"/>
            <a:headEnd/>
            <a:tailEnd/>
          </a:ln>
        </p:spPr>
      </p:pic>
      <p:sp>
        <p:nvSpPr>
          <p:cNvPr id="21536" name="TextBox 10"/>
          <p:cNvSpPr txBox="1">
            <a:spLocks noChangeArrowheads="1"/>
          </p:cNvSpPr>
          <p:nvPr/>
        </p:nvSpPr>
        <p:spPr bwMode="auto">
          <a:xfrm>
            <a:off x="827088" y="3933825"/>
            <a:ext cx="7561262" cy="1476375"/>
          </a:xfrm>
          <a:prstGeom prst="rect">
            <a:avLst/>
          </a:prstGeom>
          <a:solidFill>
            <a:schemeClr val="bg1"/>
          </a:solidFill>
          <a:ln w="19050">
            <a:solidFill>
              <a:schemeClr val="tx1"/>
            </a:solidFill>
            <a:miter lim="800000"/>
            <a:headEnd/>
            <a:tailEnd/>
          </a:ln>
        </p:spPr>
        <p:txBody>
          <a:bodyPr>
            <a:spAutoFit/>
          </a:bodyPr>
          <a:lstStyle/>
          <a:p>
            <a:r>
              <a:rPr lang="en-GB">
                <a:latin typeface="Calibri" pitchFamily="34" charset="0"/>
              </a:rPr>
              <a:t>Once you have completed the workout  record the average split for all workouts in the “Actual Split” columns.</a:t>
            </a:r>
          </a:p>
          <a:p>
            <a:endParaRPr lang="en-GB">
              <a:latin typeface="Calibri" pitchFamily="34" charset="0"/>
            </a:endParaRPr>
          </a:p>
          <a:p>
            <a:r>
              <a:rPr lang="en-GB">
                <a:latin typeface="Calibri" pitchFamily="34" charset="0"/>
              </a:rPr>
              <a:t>In the “Total Session Load” column a loading value is given – in this case it is 167, which is also displayed in the chart to the right.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GB" smtClean="0"/>
              <a:t>Complete Weekly Workouts</a:t>
            </a:r>
          </a:p>
        </p:txBody>
      </p:sp>
      <p:graphicFrame>
        <p:nvGraphicFramePr>
          <p:cNvPr id="17" name="Content Placeholder 16"/>
          <p:cNvGraphicFramePr>
            <a:graphicFrameLocks noGrp="1"/>
          </p:cNvGraphicFramePr>
          <p:nvPr>
            <p:ph idx="1"/>
          </p:nvPr>
        </p:nvGraphicFramePr>
        <p:xfrm>
          <a:off x="457200" y="1600200"/>
          <a:ext cx="8229600" cy="2225675"/>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GB" dirty="0"/>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bl>
          </a:graphicData>
        </a:graphic>
      </p:graphicFrame>
      <p:pic>
        <p:nvPicPr>
          <p:cNvPr id="22553" name="Picture 5" descr="E:\JOG\JOG website\224447_10150752300810008_619000007_19987560_8124315_n[1].jpg"/>
          <p:cNvPicPr>
            <a:picLocks noChangeAspect="1" noChangeArrowheads="1"/>
          </p:cNvPicPr>
          <p:nvPr/>
        </p:nvPicPr>
        <p:blipFill>
          <a:blip r:embed="rId2">
            <a:lum bright="88000" contrast="-78000"/>
          </a:blip>
          <a:srcRect/>
          <a:stretch>
            <a:fillRect/>
          </a:stretch>
        </p:blipFill>
        <p:spPr bwMode="auto">
          <a:xfrm>
            <a:off x="0" y="0"/>
            <a:ext cx="91440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a:gradFill>
          <a:ln w="9525">
            <a:noFill/>
            <a:miter lim="800000"/>
            <a:headEnd/>
            <a:tailEnd/>
          </a:ln>
        </p:spPr>
      </p:pic>
      <p:pic>
        <p:nvPicPr>
          <p:cNvPr id="22554" name="Picture 4" descr="E:\JOG\JOG website\new website\banner3.png"/>
          <p:cNvPicPr>
            <a:picLocks noChangeAspect="1" noChangeArrowheads="1"/>
          </p:cNvPicPr>
          <p:nvPr/>
        </p:nvPicPr>
        <p:blipFill>
          <a:blip r:embed="rId3"/>
          <a:srcRect/>
          <a:stretch>
            <a:fillRect/>
          </a:stretch>
        </p:blipFill>
        <p:spPr bwMode="auto">
          <a:xfrm>
            <a:off x="8315325" y="260350"/>
            <a:ext cx="828675" cy="792163"/>
          </a:xfrm>
          <a:prstGeom prst="rect">
            <a:avLst/>
          </a:prstGeom>
          <a:noFill/>
          <a:ln w="9525">
            <a:noFill/>
            <a:miter lim="800000"/>
            <a:headEnd/>
            <a:tailEnd/>
          </a:ln>
        </p:spPr>
      </p:pic>
      <p:sp>
        <p:nvSpPr>
          <p:cNvPr id="22555" name="Rectangle 5"/>
          <p:cNvSpPr>
            <a:spLocks noChangeArrowheads="1"/>
          </p:cNvSpPr>
          <p:nvPr/>
        </p:nvSpPr>
        <p:spPr bwMode="auto">
          <a:xfrm>
            <a:off x="4427538" y="115888"/>
            <a:ext cx="3679825" cy="369887"/>
          </a:xfrm>
          <a:prstGeom prst="rect">
            <a:avLst/>
          </a:prstGeom>
          <a:noFill/>
          <a:ln w="9525">
            <a:noFill/>
            <a:miter lim="800000"/>
            <a:headEnd/>
            <a:tailEnd/>
          </a:ln>
        </p:spPr>
        <p:txBody>
          <a:bodyPr wrap="none">
            <a:spAutoFit/>
          </a:bodyPr>
          <a:lstStyle/>
          <a:p>
            <a:r>
              <a:rPr lang="en-GB">
                <a:solidFill>
                  <a:srgbClr val="00B0F0"/>
                </a:solidFill>
                <a:latin typeface="Calibri" pitchFamily="34" charset="0"/>
              </a:rPr>
              <a:t>Lancaster John O’ Gaunt Rowing Club</a:t>
            </a:r>
          </a:p>
        </p:txBody>
      </p:sp>
      <p:sp>
        <p:nvSpPr>
          <p:cNvPr id="22556" name="Rectangle 6"/>
          <p:cNvSpPr>
            <a:spLocks noChangeArrowheads="1"/>
          </p:cNvSpPr>
          <p:nvPr/>
        </p:nvSpPr>
        <p:spPr bwMode="auto">
          <a:xfrm>
            <a:off x="4572000" y="549275"/>
            <a:ext cx="3763963" cy="368300"/>
          </a:xfrm>
          <a:prstGeom prst="rect">
            <a:avLst/>
          </a:prstGeom>
          <a:noFill/>
          <a:ln w="9525">
            <a:noFill/>
            <a:miter lim="800000"/>
            <a:headEnd/>
            <a:tailEnd/>
          </a:ln>
        </p:spPr>
        <p:txBody>
          <a:bodyPr wrap="none">
            <a:spAutoFit/>
          </a:bodyPr>
          <a:lstStyle/>
          <a:p>
            <a:r>
              <a:rPr lang="en-GB">
                <a:solidFill>
                  <a:srgbClr val="FFC000"/>
                </a:solidFill>
                <a:latin typeface="Calibri" pitchFamily="34" charset="0"/>
              </a:rPr>
              <a:t>Lancaster Schools’ Rowing Association</a:t>
            </a:r>
          </a:p>
        </p:txBody>
      </p:sp>
      <p:pic>
        <p:nvPicPr>
          <p:cNvPr id="22557" name="Picture 3" descr="E:\JOG\JOG website\new website\banner2.png"/>
          <p:cNvPicPr>
            <a:picLocks noChangeAspect="1" noChangeArrowheads="1"/>
          </p:cNvPicPr>
          <p:nvPr/>
        </p:nvPicPr>
        <p:blipFill>
          <a:blip r:embed="rId4"/>
          <a:srcRect/>
          <a:stretch>
            <a:fillRect/>
          </a:stretch>
        </p:blipFill>
        <p:spPr bwMode="auto">
          <a:xfrm>
            <a:off x="8101013" y="0"/>
            <a:ext cx="611187" cy="692150"/>
          </a:xfrm>
          <a:prstGeom prst="rect">
            <a:avLst/>
          </a:prstGeom>
          <a:noFill/>
          <a:ln w="9525">
            <a:noFill/>
            <a:miter lim="800000"/>
            <a:headEnd/>
            <a:tailEnd/>
          </a:ln>
        </p:spPr>
      </p:pic>
      <p:sp>
        <p:nvSpPr>
          <p:cNvPr id="22558" name="TextBox 28"/>
          <p:cNvSpPr txBox="1">
            <a:spLocks noChangeArrowheads="1"/>
          </p:cNvSpPr>
          <p:nvPr/>
        </p:nvSpPr>
        <p:spPr bwMode="auto">
          <a:xfrm>
            <a:off x="107950" y="115888"/>
            <a:ext cx="4176713" cy="1077912"/>
          </a:xfrm>
          <a:prstGeom prst="rect">
            <a:avLst/>
          </a:prstGeom>
          <a:noFill/>
          <a:ln w="9525">
            <a:noFill/>
            <a:miter lim="800000"/>
            <a:headEnd/>
            <a:tailEnd/>
          </a:ln>
        </p:spPr>
        <p:txBody>
          <a:bodyPr>
            <a:spAutoFit/>
          </a:bodyPr>
          <a:lstStyle/>
          <a:p>
            <a:r>
              <a:rPr lang="en-GB" sz="3200">
                <a:solidFill>
                  <a:srgbClr val="0070C0"/>
                </a:solidFill>
                <a:latin typeface="Calibri" pitchFamily="34" charset="0"/>
              </a:rPr>
              <a:t>7. Complete Weekly Workouts</a:t>
            </a:r>
          </a:p>
        </p:txBody>
      </p:sp>
      <p:pic>
        <p:nvPicPr>
          <p:cNvPr id="22559" name="Picture 2"/>
          <p:cNvPicPr>
            <a:picLocks noChangeAspect="1" noChangeArrowheads="1"/>
          </p:cNvPicPr>
          <p:nvPr/>
        </p:nvPicPr>
        <p:blipFill>
          <a:blip r:embed="rId5"/>
          <a:srcRect l="3149" t="44640" r="7751" b="16481"/>
          <a:stretch>
            <a:fillRect/>
          </a:stretch>
        </p:blipFill>
        <p:spPr bwMode="auto">
          <a:xfrm>
            <a:off x="323850" y="3573463"/>
            <a:ext cx="8532813" cy="2327275"/>
          </a:xfrm>
          <a:prstGeom prst="rect">
            <a:avLst/>
          </a:prstGeom>
          <a:noFill/>
          <a:ln w="19050">
            <a:solidFill>
              <a:schemeClr val="tx1"/>
            </a:solidFill>
            <a:miter lim="800000"/>
            <a:headEnd/>
            <a:tailEnd/>
          </a:ln>
        </p:spPr>
      </p:pic>
      <p:pic>
        <p:nvPicPr>
          <p:cNvPr id="22560" name="Picture 32"/>
          <p:cNvPicPr>
            <a:picLocks noChangeAspect="1" noChangeArrowheads="1"/>
          </p:cNvPicPr>
          <p:nvPr/>
        </p:nvPicPr>
        <p:blipFill>
          <a:blip r:embed="rId6"/>
          <a:srcRect l="3149" t="30240" r="58601" b="48161"/>
          <a:stretch>
            <a:fillRect/>
          </a:stretch>
        </p:blipFill>
        <p:spPr bwMode="auto">
          <a:xfrm>
            <a:off x="323850" y="1628775"/>
            <a:ext cx="3887788" cy="1373188"/>
          </a:xfrm>
          <a:prstGeom prst="rect">
            <a:avLst/>
          </a:prstGeom>
          <a:noFill/>
          <a:ln w="19050">
            <a:solidFill>
              <a:schemeClr val="tx1"/>
            </a:solidFill>
            <a:miter lim="800000"/>
            <a:headEnd/>
            <a:tailEnd/>
          </a:ln>
        </p:spPr>
      </p:pic>
      <p:sp>
        <p:nvSpPr>
          <p:cNvPr id="22561" name="TextBox 13"/>
          <p:cNvSpPr txBox="1">
            <a:spLocks noChangeArrowheads="1"/>
          </p:cNvSpPr>
          <p:nvPr/>
        </p:nvSpPr>
        <p:spPr bwMode="auto">
          <a:xfrm>
            <a:off x="4140200" y="2205038"/>
            <a:ext cx="3744913" cy="1476375"/>
          </a:xfrm>
          <a:prstGeom prst="rect">
            <a:avLst/>
          </a:prstGeom>
          <a:solidFill>
            <a:schemeClr val="bg1"/>
          </a:solidFill>
          <a:ln w="19050">
            <a:solidFill>
              <a:schemeClr val="tx1"/>
            </a:solidFill>
            <a:miter lim="800000"/>
            <a:headEnd/>
            <a:tailEnd/>
          </a:ln>
        </p:spPr>
        <p:txBody>
          <a:bodyPr>
            <a:spAutoFit/>
          </a:bodyPr>
          <a:lstStyle/>
          <a:p>
            <a:r>
              <a:rPr lang="en-GB">
                <a:latin typeface="Calibri" pitchFamily="34" charset="0"/>
              </a:rPr>
              <a:t>Work your way through the week making sure that you are using sessions from within each training zone as indicated in the table on the left.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GB" smtClean="0"/>
              <a:t>Training Load</a:t>
            </a:r>
          </a:p>
        </p:txBody>
      </p:sp>
      <p:graphicFrame>
        <p:nvGraphicFramePr>
          <p:cNvPr id="17" name="Content Placeholder 16"/>
          <p:cNvGraphicFramePr>
            <a:graphicFrameLocks noGrp="1"/>
          </p:cNvGraphicFramePr>
          <p:nvPr>
            <p:ph idx="1"/>
          </p:nvPr>
        </p:nvGraphicFramePr>
        <p:xfrm>
          <a:off x="457200" y="1600200"/>
          <a:ext cx="8229600" cy="2225675"/>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GB" dirty="0"/>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bl>
          </a:graphicData>
        </a:graphic>
      </p:graphicFrame>
      <p:pic>
        <p:nvPicPr>
          <p:cNvPr id="23577" name="Picture 5" descr="E:\JOG\JOG website\224447_10150752300810008_619000007_19987560_8124315_n[1].jpg"/>
          <p:cNvPicPr>
            <a:picLocks noChangeAspect="1" noChangeArrowheads="1"/>
          </p:cNvPicPr>
          <p:nvPr/>
        </p:nvPicPr>
        <p:blipFill>
          <a:blip r:embed="rId2">
            <a:lum bright="88000" contrast="-78000"/>
          </a:blip>
          <a:srcRect/>
          <a:stretch>
            <a:fillRect/>
          </a:stretch>
        </p:blipFill>
        <p:spPr bwMode="auto">
          <a:xfrm>
            <a:off x="0" y="0"/>
            <a:ext cx="91440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a:gradFill>
          <a:ln w="9525">
            <a:noFill/>
            <a:miter lim="800000"/>
            <a:headEnd/>
            <a:tailEnd/>
          </a:ln>
        </p:spPr>
      </p:pic>
      <p:pic>
        <p:nvPicPr>
          <p:cNvPr id="23578" name="Picture 4" descr="E:\JOG\JOG website\new website\banner3.png"/>
          <p:cNvPicPr>
            <a:picLocks noChangeAspect="1" noChangeArrowheads="1"/>
          </p:cNvPicPr>
          <p:nvPr/>
        </p:nvPicPr>
        <p:blipFill>
          <a:blip r:embed="rId3"/>
          <a:srcRect/>
          <a:stretch>
            <a:fillRect/>
          </a:stretch>
        </p:blipFill>
        <p:spPr bwMode="auto">
          <a:xfrm>
            <a:off x="8315325" y="260350"/>
            <a:ext cx="828675" cy="792163"/>
          </a:xfrm>
          <a:prstGeom prst="rect">
            <a:avLst/>
          </a:prstGeom>
          <a:noFill/>
          <a:ln w="9525">
            <a:noFill/>
            <a:miter lim="800000"/>
            <a:headEnd/>
            <a:tailEnd/>
          </a:ln>
        </p:spPr>
      </p:pic>
      <p:sp>
        <p:nvSpPr>
          <p:cNvPr id="23579" name="Rectangle 5"/>
          <p:cNvSpPr>
            <a:spLocks noChangeArrowheads="1"/>
          </p:cNvSpPr>
          <p:nvPr/>
        </p:nvSpPr>
        <p:spPr bwMode="auto">
          <a:xfrm>
            <a:off x="4427538" y="115888"/>
            <a:ext cx="3679825" cy="369887"/>
          </a:xfrm>
          <a:prstGeom prst="rect">
            <a:avLst/>
          </a:prstGeom>
          <a:noFill/>
          <a:ln w="9525">
            <a:noFill/>
            <a:miter lim="800000"/>
            <a:headEnd/>
            <a:tailEnd/>
          </a:ln>
        </p:spPr>
        <p:txBody>
          <a:bodyPr wrap="none">
            <a:spAutoFit/>
          </a:bodyPr>
          <a:lstStyle/>
          <a:p>
            <a:r>
              <a:rPr lang="en-GB">
                <a:solidFill>
                  <a:srgbClr val="00B0F0"/>
                </a:solidFill>
                <a:latin typeface="Calibri" pitchFamily="34" charset="0"/>
              </a:rPr>
              <a:t>Lancaster John O’ Gaunt Rowing Club</a:t>
            </a:r>
          </a:p>
        </p:txBody>
      </p:sp>
      <p:sp>
        <p:nvSpPr>
          <p:cNvPr id="23580" name="Rectangle 6"/>
          <p:cNvSpPr>
            <a:spLocks noChangeArrowheads="1"/>
          </p:cNvSpPr>
          <p:nvPr/>
        </p:nvSpPr>
        <p:spPr bwMode="auto">
          <a:xfrm>
            <a:off x="4572000" y="549275"/>
            <a:ext cx="3763963" cy="368300"/>
          </a:xfrm>
          <a:prstGeom prst="rect">
            <a:avLst/>
          </a:prstGeom>
          <a:noFill/>
          <a:ln w="9525">
            <a:noFill/>
            <a:miter lim="800000"/>
            <a:headEnd/>
            <a:tailEnd/>
          </a:ln>
        </p:spPr>
        <p:txBody>
          <a:bodyPr wrap="none">
            <a:spAutoFit/>
          </a:bodyPr>
          <a:lstStyle/>
          <a:p>
            <a:r>
              <a:rPr lang="en-GB">
                <a:solidFill>
                  <a:srgbClr val="FFC000"/>
                </a:solidFill>
                <a:latin typeface="Calibri" pitchFamily="34" charset="0"/>
              </a:rPr>
              <a:t>Lancaster Schools’ Rowing Association</a:t>
            </a:r>
          </a:p>
        </p:txBody>
      </p:sp>
      <p:pic>
        <p:nvPicPr>
          <p:cNvPr id="23581" name="Picture 3" descr="E:\JOG\JOG website\new website\banner2.png"/>
          <p:cNvPicPr>
            <a:picLocks noChangeAspect="1" noChangeArrowheads="1"/>
          </p:cNvPicPr>
          <p:nvPr/>
        </p:nvPicPr>
        <p:blipFill>
          <a:blip r:embed="rId4"/>
          <a:srcRect/>
          <a:stretch>
            <a:fillRect/>
          </a:stretch>
        </p:blipFill>
        <p:spPr bwMode="auto">
          <a:xfrm>
            <a:off x="8101013" y="0"/>
            <a:ext cx="611187" cy="692150"/>
          </a:xfrm>
          <a:prstGeom prst="rect">
            <a:avLst/>
          </a:prstGeom>
          <a:noFill/>
          <a:ln w="9525">
            <a:noFill/>
            <a:miter lim="800000"/>
            <a:headEnd/>
            <a:tailEnd/>
          </a:ln>
        </p:spPr>
      </p:pic>
      <p:sp>
        <p:nvSpPr>
          <p:cNvPr id="23582" name="TextBox 28"/>
          <p:cNvSpPr txBox="1">
            <a:spLocks noChangeArrowheads="1"/>
          </p:cNvSpPr>
          <p:nvPr/>
        </p:nvSpPr>
        <p:spPr bwMode="auto">
          <a:xfrm>
            <a:off x="107950" y="115888"/>
            <a:ext cx="4176713" cy="585787"/>
          </a:xfrm>
          <a:prstGeom prst="rect">
            <a:avLst/>
          </a:prstGeom>
          <a:noFill/>
          <a:ln w="9525">
            <a:noFill/>
            <a:miter lim="800000"/>
            <a:headEnd/>
            <a:tailEnd/>
          </a:ln>
        </p:spPr>
        <p:txBody>
          <a:bodyPr>
            <a:spAutoFit/>
          </a:bodyPr>
          <a:lstStyle/>
          <a:p>
            <a:r>
              <a:rPr lang="en-GB" sz="3200">
                <a:solidFill>
                  <a:srgbClr val="0070C0"/>
                </a:solidFill>
                <a:latin typeface="Calibri" pitchFamily="34" charset="0"/>
              </a:rPr>
              <a:t>8. Training Load</a:t>
            </a:r>
          </a:p>
        </p:txBody>
      </p:sp>
      <p:pic>
        <p:nvPicPr>
          <p:cNvPr id="23583" name="Picture 2"/>
          <p:cNvPicPr>
            <a:picLocks noChangeAspect="1" noChangeArrowheads="1"/>
          </p:cNvPicPr>
          <p:nvPr/>
        </p:nvPicPr>
        <p:blipFill>
          <a:blip r:embed="rId5"/>
          <a:srcRect l="3149" t="44640" r="7751" b="16481"/>
          <a:stretch>
            <a:fillRect/>
          </a:stretch>
        </p:blipFill>
        <p:spPr bwMode="auto">
          <a:xfrm>
            <a:off x="323850" y="1557338"/>
            <a:ext cx="8532813" cy="2327275"/>
          </a:xfrm>
          <a:prstGeom prst="rect">
            <a:avLst/>
          </a:prstGeom>
          <a:noFill/>
          <a:ln w="19050">
            <a:solidFill>
              <a:schemeClr val="tx1"/>
            </a:solidFill>
            <a:miter lim="800000"/>
            <a:headEnd/>
            <a:tailEnd/>
          </a:ln>
        </p:spPr>
      </p:pic>
      <p:sp>
        <p:nvSpPr>
          <p:cNvPr id="23584" name="TextBox 13"/>
          <p:cNvSpPr txBox="1">
            <a:spLocks noChangeArrowheads="1"/>
          </p:cNvSpPr>
          <p:nvPr/>
        </p:nvSpPr>
        <p:spPr bwMode="auto">
          <a:xfrm>
            <a:off x="827088" y="4005263"/>
            <a:ext cx="7416800" cy="2030412"/>
          </a:xfrm>
          <a:prstGeom prst="rect">
            <a:avLst/>
          </a:prstGeom>
          <a:solidFill>
            <a:schemeClr val="bg1"/>
          </a:solidFill>
          <a:ln w="19050">
            <a:solidFill>
              <a:schemeClr val="tx1"/>
            </a:solidFill>
            <a:miter lim="800000"/>
            <a:headEnd/>
            <a:tailEnd/>
          </a:ln>
        </p:spPr>
        <p:txBody>
          <a:bodyPr>
            <a:spAutoFit/>
          </a:bodyPr>
          <a:lstStyle/>
          <a:p>
            <a:r>
              <a:rPr lang="en-GB">
                <a:latin typeface="Calibri" pitchFamily="34" charset="0"/>
              </a:rPr>
              <a:t>By varying the workouts you complete during the week you will not only maximise  physiological training gains but you will have more interest in continuing to train.</a:t>
            </a:r>
          </a:p>
          <a:p>
            <a:endParaRPr lang="en-GB">
              <a:latin typeface="Calibri" pitchFamily="34" charset="0"/>
            </a:endParaRPr>
          </a:p>
          <a:p>
            <a:r>
              <a:rPr lang="en-GB">
                <a:latin typeface="Calibri" pitchFamily="34" charset="0"/>
              </a:rPr>
              <a:t>When deciding on which session to complete for each training zone ensure that you vary the number that you pick from within the brackets. By doing this you will create “Load Variance”, or even greater variety to your sessions.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970</Words>
  <Application>Microsoft Office PowerPoint</Application>
  <PresentationFormat>On-screen Show (4:3)</PresentationFormat>
  <Paragraphs>141</Paragraphs>
  <Slides>14</Slides>
  <Notes>1</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14</vt:i4>
      </vt:variant>
    </vt:vector>
  </HeadingPairs>
  <TitlesOfParts>
    <vt:vector size="17" baseType="lpstr">
      <vt:lpstr>Arial</vt:lpstr>
      <vt:lpstr>Calibri</vt:lpstr>
      <vt:lpstr>Office Theme</vt:lpstr>
      <vt:lpstr>Periodised Training Programme for Rowing</vt:lpstr>
      <vt:lpstr>Test</vt:lpstr>
      <vt:lpstr>Training Zones</vt:lpstr>
      <vt:lpstr>Amount of Training</vt:lpstr>
      <vt:lpstr>Select Workout</vt:lpstr>
      <vt:lpstr>Select Split</vt:lpstr>
      <vt:lpstr>Complete Workout</vt:lpstr>
      <vt:lpstr>Complete Weekly Workouts</vt:lpstr>
      <vt:lpstr>Training Load</vt:lpstr>
      <vt:lpstr>Weekly Models of Training Load</vt:lpstr>
      <vt:lpstr>Failure to Complete</vt:lpstr>
      <vt:lpstr>Water Sessions</vt:lpstr>
      <vt:lpstr>My Own Workouts</vt:lpstr>
      <vt:lpstr>Active Rest</vt:lpstr>
    </vt:vector>
  </TitlesOfParts>
  <Company>LMC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Periodised Training Programme</dc:title>
  <dc:creator>ssullivan</dc:creator>
  <cp:lastModifiedBy>l.sullivan</cp:lastModifiedBy>
  <cp:revision>48</cp:revision>
  <dcterms:created xsi:type="dcterms:W3CDTF">2011-08-23T12:55:47Z</dcterms:created>
  <dcterms:modified xsi:type="dcterms:W3CDTF">2011-09-18T19:26:37Z</dcterms:modified>
</cp:coreProperties>
</file>